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4"/>
  </p:notesMasterIdLst>
  <p:handoutMasterIdLst>
    <p:handoutMasterId r:id="rId75"/>
  </p:handoutMasterIdLst>
  <p:sldIdLst>
    <p:sldId id="256" r:id="rId3"/>
    <p:sldId id="542" r:id="rId4"/>
    <p:sldId id="548" r:id="rId5"/>
    <p:sldId id="549" r:id="rId6"/>
    <p:sldId id="536" r:id="rId7"/>
    <p:sldId id="523" r:id="rId8"/>
    <p:sldId id="607" r:id="rId9"/>
    <p:sldId id="608" r:id="rId10"/>
    <p:sldId id="609" r:id="rId11"/>
    <p:sldId id="610" r:id="rId12"/>
    <p:sldId id="524" r:id="rId13"/>
    <p:sldId id="565" r:id="rId14"/>
    <p:sldId id="566" r:id="rId15"/>
    <p:sldId id="603" r:id="rId16"/>
    <p:sldId id="559" r:id="rId17"/>
    <p:sldId id="502" r:id="rId18"/>
    <p:sldId id="571" r:id="rId19"/>
    <p:sldId id="572" r:id="rId20"/>
    <p:sldId id="573" r:id="rId21"/>
    <p:sldId id="574" r:id="rId22"/>
    <p:sldId id="584" r:id="rId23"/>
    <p:sldId id="589" r:id="rId24"/>
    <p:sldId id="586" r:id="rId25"/>
    <p:sldId id="587" r:id="rId26"/>
    <p:sldId id="588" r:id="rId27"/>
    <p:sldId id="500" r:id="rId28"/>
    <p:sldId id="600" r:id="rId29"/>
    <p:sldId id="594" r:id="rId30"/>
    <p:sldId id="556" r:id="rId31"/>
    <p:sldId id="562" r:id="rId32"/>
    <p:sldId id="618" r:id="rId33"/>
    <p:sldId id="511" r:id="rId34"/>
    <p:sldId id="513" r:id="rId35"/>
    <p:sldId id="400" r:id="rId36"/>
    <p:sldId id="526" r:id="rId37"/>
    <p:sldId id="623" r:id="rId38"/>
    <p:sldId id="624" r:id="rId39"/>
    <p:sldId id="625" r:id="rId40"/>
    <p:sldId id="626" r:id="rId41"/>
    <p:sldId id="631" r:id="rId42"/>
    <p:sldId id="632" r:id="rId43"/>
    <p:sldId id="633" r:id="rId44"/>
    <p:sldId id="627" r:id="rId45"/>
    <p:sldId id="629" r:id="rId46"/>
    <p:sldId id="630" r:id="rId47"/>
    <p:sldId id="525" r:id="rId48"/>
    <p:sldId id="540" r:id="rId49"/>
    <p:sldId id="543" r:id="rId50"/>
    <p:sldId id="547" r:id="rId51"/>
    <p:sldId id="555" r:id="rId52"/>
    <p:sldId id="560" r:id="rId53"/>
    <p:sldId id="561" r:id="rId54"/>
    <p:sldId id="564" r:id="rId55"/>
    <p:sldId id="569" r:id="rId56"/>
    <p:sldId id="570" r:id="rId57"/>
    <p:sldId id="575" r:id="rId58"/>
    <p:sldId id="579" r:id="rId59"/>
    <p:sldId id="593" r:id="rId60"/>
    <p:sldId id="595" r:id="rId61"/>
    <p:sldId id="596" r:id="rId62"/>
    <p:sldId id="597" r:id="rId63"/>
    <p:sldId id="601" r:id="rId64"/>
    <p:sldId id="602" r:id="rId65"/>
    <p:sldId id="604" r:id="rId66"/>
    <p:sldId id="605" r:id="rId67"/>
    <p:sldId id="606" r:id="rId68"/>
    <p:sldId id="612" r:id="rId69"/>
    <p:sldId id="616" r:id="rId70"/>
    <p:sldId id="619" r:id="rId71"/>
    <p:sldId id="621" r:id="rId72"/>
    <p:sldId id="622" r:id="rId73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FF7A"/>
    <a:srgbClr val="FD997F"/>
    <a:srgbClr val="BA89E2"/>
    <a:srgbClr val="62D5C1"/>
    <a:srgbClr val="4BD9A0"/>
    <a:srgbClr val="B25DD0"/>
    <a:srgbClr val="359CCE"/>
    <a:srgbClr val="D85F4D"/>
    <a:srgbClr val="2EB07B"/>
    <a:srgbClr val="DF9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6" autoAdjust="0"/>
    <p:restoredTop sz="90327" autoAdjust="0"/>
  </p:normalViewPr>
  <p:slideViewPr>
    <p:cSldViewPr>
      <p:cViewPr>
        <p:scale>
          <a:sx n="130" d="100"/>
          <a:sy n="130" d="100"/>
        </p:scale>
        <p:origin x="-1128" y="-80"/>
      </p:cViewPr>
      <p:guideLst>
        <p:guide orient="horz" pos="800"/>
        <p:guide pos="7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6" d="100"/>
        <a:sy n="96" d="100"/>
      </p:scale>
      <p:origin x="0" y="6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ybee:Desktop:&#35780;&#27979;&#32467;&#26524;_KNL2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ybee:Desktop:&#35780;&#27979;&#32467;&#26524;_KNL2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ybee:Desktop:&#35780;&#27979;&#32467;&#26524;_KNL2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ybee:Desktop:&#35780;&#27979;&#32467;&#26524;_KNL22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ybee:Desktop:&#35780;&#27979;&#32467;&#26524;_KNL22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ybee:Desktop:&#35780;&#27979;&#32467;&#26524;_KNL2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39853542069"/>
          <c:y val="0.0503153251676874"/>
          <c:w val="0.870460146457931"/>
          <c:h val="0.847601930636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'[2]For Experiments'!$D$178</c:f>
              <c:strCache>
                <c:ptCount val="1"/>
                <c:pt idx="0">
                  <c:v>MKL</c:v>
                </c:pt>
              </c:strCache>
            </c:strRef>
          </c:tx>
          <c:invertIfNegative val="0"/>
          <c:cat>
            <c:strRef>
              <c:f>'[2]For Experiments'!$E$177:$L$177</c:f>
              <c:strCache>
                <c:ptCount val="8"/>
                <c:pt idx="0">
                  <c:v>_x000e_web Graphs(10)</c:v>
                </c:pt>
                <c:pt idx="1">
                  <c:v>_x0011_Social Network(7)</c:v>
                </c:pt>
                <c:pt idx="2">
                  <c:v>_x0007_Wiki(3)</c:v>
                </c:pt>
                <c:pt idx="3">
                  <c:v>_x000b_Citation(4)</c:v>
                </c:pt>
                <c:pt idx="4">
                  <c:v>_x0007_Road(4)</c:v>
                </c:pt>
                <c:pt idx="5">
                  <c:v>
Routing(1)</c:v>
                </c:pt>
                <c:pt idx="6">
                  <c:v>_x0006_FSM(1)</c:v>
                </c:pt>
                <c:pt idx="7">
                  <c:v>_x0007_HPC(28)</c:v>
                </c:pt>
              </c:strCache>
            </c:strRef>
          </c:cat>
          <c:val>
            <c:numRef>
              <c:f>'[2]For Experiments'!$E$178:$L$178</c:f>
              <c:numCache>
                <c:formatCode>General</c:formatCode>
                <c:ptCount val="8"/>
                <c:pt idx="0">
                  <c:v>0.350938861747345</c:v>
                </c:pt>
                <c:pt idx="1">
                  <c:v>0.395702372904508</c:v>
                </c:pt>
                <c:pt idx="2">
                  <c:v>0.455879118756748</c:v>
                </c:pt>
                <c:pt idx="3">
                  <c:v>0.398603973698927</c:v>
                </c:pt>
                <c:pt idx="4">
                  <c:v>0.386542363584958</c:v>
                </c:pt>
                <c:pt idx="5">
                  <c:v>0.356087460300538</c:v>
                </c:pt>
                <c:pt idx="6">
                  <c:v>0.310822591842492</c:v>
                </c:pt>
                <c:pt idx="7">
                  <c:v>0.104457384140405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A-4D79-9C60-94CBC191402B}"/>
            </c:ext>
          </c:extLst>
        </c:ser>
        <c:ser>
          <c:idx val="1"/>
          <c:order val="1"/>
          <c:tx>
            <c:strRef>
              <c:f>'[2]For Experiments'!$D$179</c:f>
              <c:strCache>
                <c:ptCount val="1"/>
                <c:pt idx="0">
                  <c:v>CSR(I)</c:v>
                </c:pt>
              </c:strCache>
            </c:strRef>
          </c:tx>
          <c:invertIfNegative val="0"/>
          <c:cat>
            <c:strRef>
              <c:f>'[2]For Experiments'!$E$177:$L$177</c:f>
              <c:strCache>
                <c:ptCount val="8"/>
                <c:pt idx="0">
                  <c:v>_x000e_web Graphs(10)</c:v>
                </c:pt>
                <c:pt idx="1">
                  <c:v>_x0011_Social Network(7)</c:v>
                </c:pt>
                <c:pt idx="2">
                  <c:v>_x0007_Wiki(3)</c:v>
                </c:pt>
                <c:pt idx="3">
                  <c:v>_x000b_Citation(4)</c:v>
                </c:pt>
                <c:pt idx="4">
                  <c:v>_x0007_Road(4)</c:v>
                </c:pt>
                <c:pt idx="5">
                  <c:v>
Routing(1)</c:v>
                </c:pt>
                <c:pt idx="6">
                  <c:v>_x0006_FSM(1)</c:v>
                </c:pt>
                <c:pt idx="7">
                  <c:v>_x0007_HPC(28)</c:v>
                </c:pt>
              </c:strCache>
            </c:strRef>
          </c:cat>
          <c:val>
            <c:numRef>
              <c:f>'[2]For Experiments'!$E$179:$L$179</c:f>
              <c:numCache>
                <c:formatCode>General</c:formatCode>
                <c:ptCount val="8"/>
                <c:pt idx="0">
                  <c:v>0.432548994410241</c:v>
                </c:pt>
                <c:pt idx="1">
                  <c:v>0.50075562224152</c:v>
                </c:pt>
                <c:pt idx="2">
                  <c:v>0.624909858864039</c:v>
                </c:pt>
                <c:pt idx="3">
                  <c:v>0.581866866853645</c:v>
                </c:pt>
                <c:pt idx="4">
                  <c:v>0.483465810937141</c:v>
                </c:pt>
                <c:pt idx="5">
                  <c:v>0.428647349140071</c:v>
                </c:pt>
                <c:pt idx="6">
                  <c:v>0.317586431083908</c:v>
                </c:pt>
                <c:pt idx="7">
                  <c:v>0.0991244494484091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AA-4D79-9C60-94CBC191402B}"/>
            </c:ext>
          </c:extLst>
        </c:ser>
        <c:ser>
          <c:idx val="2"/>
          <c:order val="2"/>
          <c:tx>
            <c:strRef>
              <c:f>'[2]For Experiments'!$D$180</c:f>
              <c:strCache>
                <c:ptCount val="1"/>
                <c:pt idx="0">
                  <c:v>ESB</c:v>
                </c:pt>
              </c:strCache>
            </c:strRef>
          </c:tx>
          <c:invertIfNegative val="0"/>
          <c:cat>
            <c:strRef>
              <c:f>'[2]For Experiments'!$E$177:$L$177</c:f>
              <c:strCache>
                <c:ptCount val="8"/>
                <c:pt idx="0">
                  <c:v>_x000e_web Graphs(10)</c:v>
                </c:pt>
                <c:pt idx="1">
                  <c:v>_x0011_Social Network(7)</c:v>
                </c:pt>
                <c:pt idx="2">
                  <c:v>_x0007_Wiki(3)</c:v>
                </c:pt>
                <c:pt idx="3">
                  <c:v>_x000b_Citation(4)</c:v>
                </c:pt>
                <c:pt idx="4">
                  <c:v>_x0007_Road(4)</c:v>
                </c:pt>
                <c:pt idx="5">
                  <c:v>
Routing(1)</c:v>
                </c:pt>
                <c:pt idx="6">
                  <c:v>_x0006_FSM(1)</c:v>
                </c:pt>
                <c:pt idx="7">
                  <c:v>_x0007_HPC(28)</c:v>
                </c:pt>
              </c:strCache>
            </c:strRef>
          </c:cat>
          <c:val>
            <c:numRef>
              <c:f>'[2]For Experiments'!$E$180:$L$180</c:f>
              <c:numCache>
                <c:formatCode>General</c:formatCode>
                <c:ptCount val="8"/>
                <c:pt idx="0">
                  <c:v>0.479991211732934</c:v>
                </c:pt>
                <c:pt idx="1">
                  <c:v>0.598651995628775</c:v>
                </c:pt>
                <c:pt idx="2">
                  <c:v>0.696774137478716</c:v>
                </c:pt>
                <c:pt idx="3">
                  <c:v>0.678653841230054</c:v>
                </c:pt>
                <c:pt idx="4">
                  <c:v>0.457337130419001</c:v>
                </c:pt>
                <c:pt idx="5">
                  <c:v>0.614642867802204</c:v>
                </c:pt>
                <c:pt idx="6">
                  <c:v>0.407355934649962</c:v>
                </c:pt>
                <c:pt idx="7">
                  <c:v>0.20203877200157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AA-4D79-9C60-94CBC191402B}"/>
            </c:ext>
          </c:extLst>
        </c:ser>
        <c:ser>
          <c:idx val="3"/>
          <c:order val="3"/>
          <c:tx>
            <c:strRef>
              <c:f>'[2]For Experiments'!$D$181</c:f>
              <c:strCache>
                <c:ptCount val="1"/>
                <c:pt idx="0">
                  <c:v>VHCC</c:v>
                </c:pt>
              </c:strCache>
            </c:strRef>
          </c:tx>
          <c:invertIfNegative val="0"/>
          <c:cat>
            <c:strRef>
              <c:f>'[2]For Experiments'!$E$177:$L$177</c:f>
              <c:strCache>
                <c:ptCount val="8"/>
                <c:pt idx="0">
                  <c:v>_x000e_web Graphs(10)</c:v>
                </c:pt>
                <c:pt idx="1">
                  <c:v>_x0011_Social Network(7)</c:v>
                </c:pt>
                <c:pt idx="2">
                  <c:v>_x0007_Wiki(3)</c:v>
                </c:pt>
                <c:pt idx="3">
                  <c:v>_x000b_Citation(4)</c:v>
                </c:pt>
                <c:pt idx="4">
                  <c:v>_x0007_Road(4)</c:v>
                </c:pt>
                <c:pt idx="5">
                  <c:v>
Routing(1)</c:v>
                </c:pt>
                <c:pt idx="6">
                  <c:v>_x0006_FSM(1)</c:v>
                </c:pt>
                <c:pt idx="7">
                  <c:v>_x0007_HPC(28)</c:v>
                </c:pt>
              </c:strCache>
            </c:strRef>
          </c:cat>
          <c:val>
            <c:numRef>
              <c:f>'[2]For Experiments'!$E$181:$L$181</c:f>
              <c:numCache>
                <c:formatCode>General</c:formatCode>
                <c:ptCount val="8"/>
                <c:pt idx="0">
                  <c:v>0.156315982885355</c:v>
                </c:pt>
                <c:pt idx="1">
                  <c:v>0.159191783149938</c:v>
                </c:pt>
                <c:pt idx="2">
                  <c:v>0.267232123688401</c:v>
                </c:pt>
                <c:pt idx="3">
                  <c:v>0.194195207080083</c:v>
                </c:pt>
                <c:pt idx="4">
                  <c:v>0.197707374821145</c:v>
                </c:pt>
                <c:pt idx="5">
                  <c:v>0.182085442573697</c:v>
                </c:pt>
                <c:pt idx="6">
                  <c:v>0.118589819376631</c:v>
                </c:pt>
                <c:pt idx="7">
                  <c:v>0.0381675206516587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AA-4D79-9C60-94CBC191402B}"/>
            </c:ext>
          </c:extLst>
        </c:ser>
        <c:ser>
          <c:idx val="4"/>
          <c:order val="4"/>
          <c:tx>
            <c:strRef>
              <c:f>'[2]For Experiments'!$D$182</c:f>
              <c:strCache>
                <c:ptCount val="1"/>
                <c:pt idx="0">
                  <c:v>CSR5</c:v>
                </c:pt>
              </c:strCache>
            </c:strRef>
          </c:tx>
          <c:invertIfNegative val="0"/>
          <c:cat>
            <c:strRef>
              <c:f>'[2]For Experiments'!$E$177:$L$177</c:f>
              <c:strCache>
                <c:ptCount val="8"/>
                <c:pt idx="0">
                  <c:v>_x000e_web Graphs(10)</c:v>
                </c:pt>
                <c:pt idx="1">
                  <c:v>_x0011_Social Network(7)</c:v>
                </c:pt>
                <c:pt idx="2">
                  <c:v>_x0007_Wiki(3)</c:v>
                </c:pt>
                <c:pt idx="3">
                  <c:v>_x000b_Citation(4)</c:v>
                </c:pt>
                <c:pt idx="4">
                  <c:v>_x0007_Road(4)</c:v>
                </c:pt>
                <c:pt idx="5">
                  <c:v>
Routing(1)</c:v>
                </c:pt>
                <c:pt idx="6">
                  <c:v>_x0006_FSM(1)</c:v>
                </c:pt>
                <c:pt idx="7">
                  <c:v>_x0007_HPC(28)</c:v>
                </c:pt>
              </c:strCache>
            </c:strRef>
          </c:cat>
          <c:val>
            <c:numRef>
              <c:f>'[2]For Experiments'!$E$182:$L$182</c:f>
              <c:numCache>
                <c:formatCode>General</c:formatCode>
                <c:ptCount val="8"/>
                <c:pt idx="0">
                  <c:v>0.330957015418538</c:v>
                </c:pt>
                <c:pt idx="1">
                  <c:v>0.36238842926549</c:v>
                </c:pt>
                <c:pt idx="2">
                  <c:v>0.436983462644923</c:v>
                </c:pt>
                <c:pt idx="3">
                  <c:v>0.41113713889701</c:v>
                </c:pt>
                <c:pt idx="4">
                  <c:v>0.319109375083482</c:v>
                </c:pt>
                <c:pt idx="5">
                  <c:v>0.326844404893305</c:v>
                </c:pt>
                <c:pt idx="6">
                  <c:v>0.176746884980084</c:v>
                </c:pt>
                <c:pt idx="7">
                  <c:v>0.110484051281594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AA-4D79-9C60-94CBC1914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875576"/>
        <c:axId val="-2123872472"/>
      </c:barChart>
      <c:catAx>
        <c:axId val="-2123875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3872472"/>
        <c:crosses val="autoZero"/>
        <c:auto val="1"/>
        <c:lblAlgn val="ctr"/>
        <c:lblOffset val="100"/>
        <c:noMultiLvlLbl val="0"/>
      </c:catAx>
      <c:valAx>
        <c:axId val="-2123872472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L2 Cache miss ratio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00686582995657599"/>
              <c:y val="0.24181112441110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-212387557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32375238730088"/>
          <c:y val="0.0761808056185478"/>
          <c:w val="0.608170046064946"/>
          <c:h val="0.107642169728784"/>
        </c:manualLayout>
      </c:layout>
      <c:overlay val="0"/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624760991469"/>
          <c:y val="0.0327044025157233"/>
          <c:w val="0.821388875894881"/>
          <c:h val="0.76418839526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工作表1!$E$22</c:f>
              <c:strCache>
                <c:ptCount val="1"/>
                <c:pt idx="0">
                  <c:v>MKL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工作表1!$D$23:$D$30</c:f>
              <c:strCache>
                <c:ptCount val="8"/>
                <c:pt idx="0">
                  <c:v>web Graph</c:v>
                </c:pt>
                <c:pt idx="1">
                  <c:v>social network</c:v>
                </c:pt>
                <c:pt idx="2">
                  <c:v>wiki</c:v>
                </c:pt>
                <c:pt idx="3">
                  <c:v>citation</c:v>
                </c:pt>
                <c:pt idx="4">
                  <c:v>road</c:v>
                </c:pt>
                <c:pt idx="5">
                  <c:v>routing</c:v>
                </c:pt>
                <c:pt idx="6">
                  <c:v>FSM</c:v>
                </c:pt>
                <c:pt idx="7">
                  <c:v>HPC</c:v>
                </c:pt>
              </c:strCache>
            </c:strRef>
          </c:cat>
          <c:val>
            <c:numRef>
              <c:f>工作表1!$E$23:$E$30</c:f>
              <c:numCache>
                <c:formatCode>0.00_ </c:formatCode>
                <c:ptCount val="8"/>
                <c:pt idx="0">
                  <c:v>2.91735019711129</c:v>
                </c:pt>
                <c:pt idx="1">
                  <c:v>2.403306395815886</c:v>
                </c:pt>
                <c:pt idx="2">
                  <c:v>1.062214979177002</c:v>
                </c:pt>
                <c:pt idx="3">
                  <c:v>4.534662397925528</c:v>
                </c:pt>
                <c:pt idx="4">
                  <c:v>4.236752710576356</c:v>
                </c:pt>
                <c:pt idx="5">
                  <c:v>2.730814176716712</c:v>
                </c:pt>
                <c:pt idx="6">
                  <c:v>2.013798013245033</c:v>
                </c:pt>
                <c:pt idx="7">
                  <c:v>17.08943210660982</c:v>
                </c:pt>
              </c:numCache>
            </c:numRef>
          </c:val>
        </c:ser>
        <c:ser>
          <c:idx val="1"/>
          <c:order val="1"/>
          <c:tx>
            <c:strRef>
              <c:f>工作表1!$F$22</c:f>
              <c:strCache>
                <c:ptCount val="1"/>
                <c:pt idx="0">
                  <c:v>CSR(I)</c:v>
                </c:pt>
              </c:strCache>
            </c:strRef>
          </c:tx>
          <c:invertIfNegative val="0"/>
          <c:cat>
            <c:strRef>
              <c:f>工作表1!$D$23:$D$30</c:f>
              <c:strCache>
                <c:ptCount val="8"/>
                <c:pt idx="0">
                  <c:v>web Graph</c:v>
                </c:pt>
                <c:pt idx="1">
                  <c:v>social network</c:v>
                </c:pt>
                <c:pt idx="2">
                  <c:v>wiki</c:v>
                </c:pt>
                <c:pt idx="3">
                  <c:v>citation</c:v>
                </c:pt>
                <c:pt idx="4">
                  <c:v>road</c:v>
                </c:pt>
                <c:pt idx="5">
                  <c:v>routing</c:v>
                </c:pt>
                <c:pt idx="6">
                  <c:v>FSM</c:v>
                </c:pt>
                <c:pt idx="7">
                  <c:v>HPC</c:v>
                </c:pt>
              </c:strCache>
            </c:strRef>
          </c:cat>
          <c:val>
            <c:numRef>
              <c:f>工作表1!$F$23:$F$30</c:f>
              <c:numCache>
                <c:formatCode>0.00_ </c:formatCode>
                <c:ptCount val="8"/>
                <c:pt idx="0">
                  <c:v>4.593141642607777</c:v>
                </c:pt>
                <c:pt idx="1">
                  <c:v>3.219479936192906</c:v>
                </c:pt>
                <c:pt idx="2">
                  <c:v>2.637275701920156</c:v>
                </c:pt>
                <c:pt idx="3">
                  <c:v>2.732510702692324</c:v>
                </c:pt>
                <c:pt idx="4">
                  <c:v>4.294356076739466</c:v>
                </c:pt>
                <c:pt idx="5">
                  <c:v>7.232919165580183</c:v>
                </c:pt>
                <c:pt idx="6">
                  <c:v>4.642496183206106</c:v>
                </c:pt>
                <c:pt idx="7">
                  <c:v>17.23856652204681</c:v>
                </c:pt>
              </c:numCache>
            </c:numRef>
          </c:val>
        </c:ser>
        <c:ser>
          <c:idx val="2"/>
          <c:order val="2"/>
          <c:tx>
            <c:strRef>
              <c:f>工作表1!$G$22</c:f>
              <c:strCache>
                <c:ptCount val="1"/>
                <c:pt idx="0">
                  <c:v>ESB</c:v>
                </c:pt>
              </c:strCache>
            </c:strRef>
          </c:tx>
          <c:invertIfNegative val="0"/>
          <c:cat>
            <c:strRef>
              <c:f>工作表1!$D$23:$D$30</c:f>
              <c:strCache>
                <c:ptCount val="8"/>
                <c:pt idx="0">
                  <c:v>web Graph</c:v>
                </c:pt>
                <c:pt idx="1">
                  <c:v>social network</c:v>
                </c:pt>
                <c:pt idx="2">
                  <c:v>wiki</c:v>
                </c:pt>
                <c:pt idx="3">
                  <c:v>citation</c:v>
                </c:pt>
                <c:pt idx="4">
                  <c:v>road</c:v>
                </c:pt>
                <c:pt idx="5">
                  <c:v>routing</c:v>
                </c:pt>
                <c:pt idx="6">
                  <c:v>FSM</c:v>
                </c:pt>
                <c:pt idx="7">
                  <c:v>HPC</c:v>
                </c:pt>
              </c:strCache>
            </c:strRef>
          </c:cat>
          <c:val>
            <c:numRef>
              <c:f>工作表1!$G$23:$G$30</c:f>
              <c:numCache>
                <c:formatCode>0.00_ </c:formatCode>
                <c:ptCount val="8"/>
                <c:pt idx="0">
                  <c:v>2.550722915508266</c:v>
                </c:pt>
                <c:pt idx="1">
                  <c:v>1.714779719292149</c:v>
                </c:pt>
                <c:pt idx="2">
                  <c:v>0.904863130111873</c:v>
                </c:pt>
                <c:pt idx="3">
                  <c:v>2.748348885548012</c:v>
                </c:pt>
                <c:pt idx="4">
                  <c:v>5.21141848000267</c:v>
                </c:pt>
                <c:pt idx="5">
                  <c:v>2.972618352310783</c:v>
                </c:pt>
                <c:pt idx="6">
                  <c:v>0.786253393665158</c:v>
                </c:pt>
                <c:pt idx="7">
                  <c:v>13.46412030996998</c:v>
                </c:pt>
              </c:numCache>
            </c:numRef>
          </c:val>
        </c:ser>
        <c:ser>
          <c:idx val="3"/>
          <c:order val="3"/>
          <c:tx>
            <c:strRef>
              <c:f>工作表1!$H$22</c:f>
              <c:strCache>
                <c:ptCount val="1"/>
                <c:pt idx="0">
                  <c:v>VHCC</c:v>
                </c:pt>
              </c:strCache>
            </c:strRef>
          </c:tx>
          <c:invertIfNegative val="0"/>
          <c:cat>
            <c:strRef>
              <c:f>工作表1!$D$23:$D$30</c:f>
              <c:strCache>
                <c:ptCount val="8"/>
                <c:pt idx="0">
                  <c:v>web Graph</c:v>
                </c:pt>
                <c:pt idx="1">
                  <c:v>social network</c:v>
                </c:pt>
                <c:pt idx="2">
                  <c:v>wiki</c:v>
                </c:pt>
                <c:pt idx="3">
                  <c:v>citation</c:v>
                </c:pt>
                <c:pt idx="4">
                  <c:v>road</c:v>
                </c:pt>
                <c:pt idx="5">
                  <c:v>routing</c:v>
                </c:pt>
                <c:pt idx="6">
                  <c:v>FSM</c:v>
                </c:pt>
                <c:pt idx="7">
                  <c:v>HPC</c:v>
                </c:pt>
              </c:strCache>
            </c:strRef>
          </c:cat>
          <c:val>
            <c:numRef>
              <c:f>工作表1!$H$23:$H$30</c:f>
              <c:numCache>
                <c:formatCode>0.00_ </c:formatCode>
                <c:ptCount val="8"/>
                <c:pt idx="0">
                  <c:v>5.477913065030603</c:v>
                </c:pt>
                <c:pt idx="1">
                  <c:v>2.402002884828039</c:v>
                </c:pt>
                <c:pt idx="2">
                  <c:v>2.896664675652362</c:v>
                </c:pt>
                <c:pt idx="3">
                  <c:v>3.249765382828235</c:v>
                </c:pt>
                <c:pt idx="4">
                  <c:v>5.597330792467524</c:v>
                </c:pt>
                <c:pt idx="5">
                  <c:v>8.290900803287871</c:v>
                </c:pt>
                <c:pt idx="6">
                  <c:v>4.298</c:v>
                </c:pt>
                <c:pt idx="7">
                  <c:v>15.0680355456233</c:v>
                </c:pt>
              </c:numCache>
            </c:numRef>
          </c:val>
        </c:ser>
        <c:ser>
          <c:idx val="4"/>
          <c:order val="4"/>
          <c:tx>
            <c:strRef>
              <c:f>工作表1!$I$22</c:f>
              <c:strCache>
                <c:ptCount val="1"/>
                <c:pt idx="0">
                  <c:v>CSR5</c:v>
                </c:pt>
              </c:strCache>
            </c:strRef>
          </c:tx>
          <c:invertIfNegative val="0"/>
          <c:cat>
            <c:strRef>
              <c:f>工作表1!$D$23:$D$30</c:f>
              <c:strCache>
                <c:ptCount val="8"/>
                <c:pt idx="0">
                  <c:v>web Graph</c:v>
                </c:pt>
                <c:pt idx="1">
                  <c:v>social network</c:v>
                </c:pt>
                <c:pt idx="2">
                  <c:v>wiki</c:v>
                </c:pt>
                <c:pt idx="3">
                  <c:v>citation</c:v>
                </c:pt>
                <c:pt idx="4">
                  <c:v>road</c:v>
                </c:pt>
                <c:pt idx="5">
                  <c:v>routing</c:v>
                </c:pt>
                <c:pt idx="6">
                  <c:v>FSM</c:v>
                </c:pt>
                <c:pt idx="7">
                  <c:v>HPC</c:v>
                </c:pt>
              </c:strCache>
            </c:strRef>
          </c:cat>
          <c:val>
            <c:numRef>
              <c:f>工作表1!$I$23:$I$30</c:f>
              <c:numCache>
                <c:formatCode>0.00_ </c:formatCode>
                <c:ptCount val="8"/>
                <c:pt idx="0">
                  <c:v>5.77526108528482</c:v>
                </c:pt>
                <c:pt idx="1">
                  <c:v>4.915385118862024</c:v>
                </c:pt>
                <c:pt idx="2">
                  <c:v>3.989463968342956</c:v>
                </c:pt>
                <c:pt idx="3">
                  <c:v>4.550998104093931</c:v>
                </c:pt>
                <c:pt idx="4">
                  <c:v>7.003132734235033</c:v>
                </c:pt>
                <c:pt idx="5">
                  <c:v>12.28715171650055</c:v>
                </c:pt>
                <c:pt idx="6">
                  <c:v>5.334798245614034</c:v>
                </c:pt>
                <c:pt idx="7">
                  <c:v>19.24343689872015</c:v>
                </c:pt>
              </c:numCache>
            </c:numRef>
          </c:val>
        </c:ser>
        <c:ser>
          <c:idx val="5"/>
          <c:order val="5"/>
          <c:tx>
            <c:strRef>
              <c:f>工作表1!$J$22</c:f>
              <c:strCache>
                <c:ptCount val="1"/>
                <c:pt idx="0">
                  <c:v>CVR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工作表1!$D$23:$D$30</c:f>
              <c:strCache>
                <c:ptCount val="8"/>
                <c:pt idx="0">
                  <c:v>web Graph</c:v>
                </c:pt>
                <c:pt idx="1">
                  <c:v>social network</c:v>
                </c:pt>
                <c:pt idx="2">
                  <c:v>wiki</c:v>
                </c:pt>
                <c:pt idx="3">
                  <c:v>citation</c:v>
                </c:pt>
                <c:pt idx="4">
                  <c:v>road</c:v>
                </c:pt>
                <c:pt idx="5">
                  <c:v>routing</c:v>
                </c:pt>
                <c:pt idx="6">
                  <c:v>FSM</c:v>
                </c:pt>
                <c:pt idx="7">
                  <c:v>HPC</c:v>
                </c:pt>
              </c:strCache>
            </c:strRef>
          </c:cat>
          <c:val>
            <c:numRef>
              <c:f>工作表1!$J$23:$J$30</c:f>
              <c:numCache>
                <c:formatCode>0.00_ </c:formatCode>
                <c:ptCount val="8"/>
                <c:pt idx="0">
                  <c:v>7.281637644083583</c:v>
                </c:pt>
                <c:pt idx="1">
                  <c:v>6.586752669062668</c:v>
                </c:pt>
                <c:pt idx="2">
                  <c:v>5.76826302944768</c:v>
                </c:pt>
                <c:pt idx="3">
                  <c:v>6.2626374374422</c:v>
                </c:pt>
                <c:pt idx="4">
                  <c:v>9.572328623221621</c:v>
                </c:pt>
                <c:pt idx="5">
                  <c:v>17.11240442489136</c:v>
                </c:pt>
                <c:pt idx="6">
                  <c:v>8.091146751458468</c:v>
                </c:pt>
                <c:pt idx="7">
                  <c:v>21.10594628740501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0381576"/>
        <c:axId val="-2120378408"/>
      </c:barChart>
      <c:catAx>
        <c:axId val="-2120381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zh-CN"/>
          </a:p>
        </c:txPr>
        <c:crossAx val="-2120378408"/>
        <c:crosses val="autoZero"/>
        <c:auto val="1"/>
        <c:lblAlgn val="ctr"/>
        <c:lblOffset val="100"/>
        <c:noMultiLvlLbl val="0"/>
      </c:catAx>
      <c:valAx>
        <c:axId val="-2120378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GFlop/s (Double Precision)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0252205164338465"/>
              <c:y val="0.169481559951868"/>
            </c:manualLayout>
          </c:layout>
          <c:overlay val="0"/>
        </c:title>
        <c:numFmt formatCode="0.00_ " sourceLinked="1"/>
        <c:majorTickMark val="out"/>
        <c:minorTickMark val="none"/>
        <c:tickLblPos val="nextTo"/>
        <c:crossAx val="-2120381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1128008194021"/>
          <c:y val="0.0440283266478483"/>
          <c:w val="0.622500643203387"/>
          <c:h val="0.13961630267914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794319149724"/>
          <c:y val="0.0503153251676874"/>
          <c:w val="0.857205680850276"/>
          <c:h val="0.835246014081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'[2]For Experiments'!$D$178</c:f>
              <c:strCache>
                <c:ptCount val="1"/>
                <c:pt idx="0">
                  <c:v>MKL</c:v>
                </c:pt>
              </c:strCache>
            </c:strRef>
          </c:tx>
          <c:invertIfNegative val="0"/>
          <c:cat>
            <c:strRef>
              <c:f>'[2]For Experiments'!$E$177:$L$177</c:f>
              <c:strCache>
                <c:ptCount val="8"/>
                <c:pt idx="0">
                  <c:v>_x000e_web Graphs(10)</c:v>
                </c:pt>
                <c:pt idx="1">
                  <c:v>_x0011_Social Network(7)</c:v>
                </c:pt>
                <c:pt idx="2">
                  <c:v>_x0007_Wiki(3)</c:v>
                </c:pt>
                <c:pt idx="3">
                  <c:v>_x000b_Citation(4)</c:v>
                </c:pt>
                <c:pt idx="4">
                  <c:v>_x0007_Road(4)</c:v>
                </c:pt>
                <c:pt idx="5">
                  <c:v>
Routing(1)</c:v>
                </c:pt>
                <c:pt idx="6">
                  <c:v>_x0006_FSM(1)</c:v>
                </c:pt>
                <c:pt idx="7">
                  <c:v>_x0007_HPC(28)</c:v>
                </c:pt>
              </c:strCache>
            </c:strRef>
          </c:cat>
          <c:val>
            <c:numRef>
              <c:f>'[2]For Experiments'!$E$178:$L$178</c:f>
              <c:numCache>
                <c:formatCode>General</c:formatCode>
                <c:ptCount val="8"/>
                <c:pt idx="0">
                  <c:v>0.350938861747345</c:v>
                </c:pt>
                <c:pt idx="1">
                  <c:v>0.395702372904508</c:v>
                </c:pt>
                <c:pt idx="2">
                  <c:v>0.455879118756748</c:v>
                </c:pt>
                <c:pt idx="3">
                  <c:v>0.398603973698927</c:v>
                </c:pt>
                <c:pt idx="4">
                  <c:v>0.386542363584958</c:v>
                </c:pt>
                <c:pt idx="5">
                  <c:v>0.356087460300538</c:v>
                </c:pt>
                <c:pt idx="6">
                  <c:v>0.310822591842492</c:v>
                </c:pt>
                <c:pt idx="7">
                  <c:v>0.104457384140405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A-4D79-9C60-94CBC191402B}"/>
            </c:ext>
          </c:extLst>
        </c:ser>
        <c:ser>
          <c:idx val="1"/>
          <c:order val="1"/>
          <c:tx>
            <c:strRef>
              <c:f>'[2]For Experiments'!$D$179</c:f>
              <c:strCache>
                <c:ptCount val="1"/>
                <c:pt idx="0">
                  <c:v>CSR(I)</c:v>
                </c:pt>
              </c:strCache>
            </c:strRef>
          </c:tx>
          <c:invertIfNegative val="0"/>
          <c:cat>
            <c:strRef>
              <c:f>'[2]For Experiments'!$E$177:$L$177</c:f>
              <c:strCache>
                <c:ptCount val="8"/>
                <c:pt idx="0">
                  <c:v>_x000e_web Graphs(10)</c:v>
                </c:pt>
                <c:pt idx="1">
                  <c:v>_x0011_Social Network(7)</c:v>
                </c:pt>
                <c:pt idx="2">
                  <c:v>_x0007_Wiki(3)</c:v>
                </c:pt>
                <c:pt idx="3">
                  <c:v>_x000b_Citation(4)</c:v>
                </c:pt>
                <c:pt idx="4">
                  <c:v>_x0007_Road(4)</c:v>
                </c:pt>
                <c:pt idx="5">
                  <c:v>
Routing(1)</c:v>
                </c:pt>
                <c:pt idx="6">
                  <c:v>_x0006_FSM(1)</c:v>
                </c:pt>
                <c:pt idx="7">
                  <c:v>_x0007_HPC(28)</c:v>
                </c:pt>
              </c:strCache>
            </c:strRef>
          </c:cat>
          <c:val>
            <c:numRef>
              <c:f>'[2]For Experiments'!$E$179:$L$179</c:f>
              <c:numCache>
                <c:formatCode>General</c:formatCode>
                <c:ptCount val="8"/>
                <c:pt idx="0">
                  <c:v>0.432548994410241</c:v>
                </c:pt>
                <c:pt idx="1">
                  <c:v>0.50075562224152</c:v>
                </c:pt>
                <c:pt idx="2">
                  <c:v>0.624909858864039</c:v>
                </c:pt>
                <c:pt idx="3">
                  <c:v>0.581866866853645</c:v>
                </c:pt>
                <c:pt idx="4">
                  <c:v>0.483465810937141</c:v>
                </c:pt>
                <c:pt idx="5">
                  <c:v>0.428647349140071</c:v>
                </c:pt>
                <c:pt idx="6">
                  <c:v>0.317586431083908</c:v>
                </c:pt>
                <c:pt idx="7">
                  <c:v>0.0991244494484091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AA-4D79-9C60-94CBC191402B}"/>
            </c:ext>
          </c:extLst>
        </c:ser>
        <c:ser>
          <c:idx val="2"/>
          <c:order val="2"/>
          <c:tx>
            <c:strRef>
              <c:f>'[2]For Experiments'!$D$180</c:f>
              <c:strCache>
                <c:ptCount val="1"/>
                <c:pt idx="0">
                  <c:v>ESB</c:v>
                </c:pt>
              </c:strCache>
            </c:strRef>
          </c:tx>
          <c:invertIfNegative val="0"/>
          <c:cat>
            <c:strRef>
              <c:f>'[2]For Experiments'!$E$177:$L$177</c:f>
              <c:strCache>
                <c:ptCount val="8"/>
                <c:pt idx="0">
                  <c:v>_x000e_web Graphs(10)</c:v>
                </c:pt>
                <c:pt idx="1">
                  <c:v>_x0011_Social Network(7)</c:v>
                </c:pt>
                <c:pt idx="2">
                  <c:v>_x0007_Wiki(3)</c:v>
                </c:pt>
                <c:pt idx="3">
                  <c:v>_x000b_Citation(4)</c:v>
                </c:pt>
                <c:pt idx="4">
                  <c:v>_x0007_Road(4)</c:v>
                </c:pt>
                <c:pt idx="5">
                  <c:v>
Routing(1)</c:v>
                </c:pt>
                <c:pt idx="6">
                  <c:v>_x0006_FSM(1)</c:v>
                </c:pt>
                <c:pt idx="7">
                  <c:v>_x0007_HPC(28)</c:v>
                </c:pt>
              </c:strCache>
            </c:strRef>
          </c:cat>
          <c:val>
            <c:numRef>
              <c:f>'[2]For Experiments'!$E$180:$L$180</c:f>
              <c:numCache>
                <c:formatCode>General</c:formatCode>
                <c:ptCount val="8"/>
                <c:pt idx="0">
                  <c:v>0.479991211732934</c:v>
                </c:pt>
                <c:pt idx="1">
                  <c:v>0.598651995628775</c:v>
                </c:pt>
                <c:pt idx="2">
                  <c:v>0.696774137478716</c:v>
                </c:pt>
                <c:pt idx="3">
                  <c:v>0.678653841230054</c:v>
                </c:pt>
                <c:pt idx="4">
                  <c:v>0.457337130419001</c:v>
                </c:pt>
                <c:pt idx="5">
                  <c:v>0.614642867802204</c:v>
                </c:pt>
                <c:pt idx="6">
                  <c:v>0.407355934649962</c:v>
                </c:pt>
                <c:pt idx="7">
                  <c:v>0.20203877200157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AA-4D79-9C60-94CBC191402B}"/>
            </c:ext>
          </c:extLst>
        </c:ser>
        <c:ser>
          <c:idx val="3"/>
          <c:order val="3"/>
          <c:tx>
            <c:strRef>
              <c:f>'[2]For Experiments'!$D$181</c:f>
              <c:strCache>
                <c:ptCount val="1"/>
                <c:pt idx="0">
                  <c:v>VHCC</c:v>
                </c:pt>
              </c:strCache>
            </c:strRef>
          </c:tx>
          <c:invertIfNegative val="0"/>
          <c:cat>
            <c:strRef>
              <c:f>'[2]For Experiments'!$E$177:$L$177</c:f>
              <c:strCache>
                <c:ptCount val="8"/>
                <c:pt idx="0">
                  <c:v>_x000e_web Graphs(10)</c:v>
                </c:pt>
                <c:pt idx="1">
                  <c:v>_x0011_Social Network(7)</c:v>
                </c:pt>
                <c:pt idx="2">
                  <c:v>_x0007_Wiki(3)</c:v>
                </c:pt>
                <c:pt idx="3">
                  <c:v>_x000b_Citation(4)</c:v>
                </c:pt>
                <c:pt idx="4">
                  <c:v>_x0007_Road(4)</c:v>
                </c:pt>
                <c:pt idx="5">
                  <c:v>
Routing(1)</c:v>
                </c:pt>
                <c:pt idx="6">
                  <c:v>_x0006_FSM(1)</c:v>
                </c:pt>
                <c:pt idx="7">
                  <c:v>_x0007_HPC(28)</c:v>
                </c:pt>
              </c:strCache>
            </c:strRef>
          </c:cat>
          <c:val>
            <c:numRef>
              <c:f>'[2]For Experiments'!$E$181:$L$181</c:f>
              <c:numCache>
                <c:formatCode>General</c:formatCode>
                <c:ptCount val="8"/>
                <c:pt idx="0">
                  <c:v>0.156315982885355</c:v>
                </c:pt>
                <c:pt idx="1">
                  <c:v>0.159191783149938</c:v>
                </c:pt>
                <c:pt idx="2">
                  <c:v>0.267232123688401</c:v>
                </c:pt>
                <c:pt idx="3">
                  <c:v>0.194195207080083</c:v>
                </c:pt>
                <c:pt idx="4">
                  <c:v>0.197707374821145</c:v>
                </c:pt>
                <c:pt idx="5">
                  <c:v>0.182085442573697</c:v>
                </c:pt>
                <c:pt idx="6">
                  <c:v>0.118589819376631</c:v>
                </c:pt>
                <c:pt idx="7">
                  <c:v>0.0381675206516587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AA-4D79-9C60-94CBC191402B}"/>
            </c:ext>
          </c:extLst>
        </c:ser>
        <c:ser>
          <c:idx val="4"/>
          <c:order val="4"/>
          <c:tx>
            <c:strRef>
              <c:f>'[2]For Experiments'!$D$182</c:f>
              <c:strCache>
                <c:ptCount val="1"/>
                <c:pt idx="0">
                  <c:v>CSR5</c:v>
                </c:pt>
              </c:strCache>
            </c:strRef>
          </c:tx>
          <c:invertIfNegative val="0"/>
          <c:cat>
            <c:strRef>
              <c:f>'[2]For Experiments'!$E$177:$L$177</c:f>
              <c:strCache>
                <c:ptCount val="8"/>
                <c:pt idx="0">
                  <c:v>_x000e_web Graphs(10)</c:v>
                </c:pt>
                <c:pt idx="1">
                  <c:v>_x0011_Social Network(7)</c:v>
                </c:pt>
                <c:pt idx="2">
                  <c:v>_x0007_Wiki(3)</c:v>
                </c:pt>
                <c:pt idx="3">
                  <c:v>_x000b_Citation(4)</c:v>
                </c:pt>
                <c:pt idx="4">
                  <c:v>_x0007_Road(4)</c:v>
                </c:pt>
                <c:pt idx="5">
                  <c:v>
Routing(1)</c:v>
                </c:pt>
                <c:pt idx="6">
                  <c:v>_x0006_FSM(1)</c:v>
                </c:pt>
                <c:pt idx="7">
                  <c:v>_x0007_HPC(28)</c:v>
                </c:pt>
              </c:strCache>
            </c:strRef>
          </c:cat>
          <c:val>
            <c:numRef>
              <c:f>'[2]For Experiments'!$E$182:$L$182</c:f>
              <c:numCache>
                <c:formatCode>General</c:formatCode>
                <c:ptCount val="8"/>
                <c:pt idx="0">
                  <c:v>0.330957015418538</c:v>
                </c:pt>
                <c:pt idx="1">
                  <c:v>0.36238842926549</c:v>
                </c:pt>
                <c:pt idx="2">
                  <c:v>0.436983462644923</c:v>
                </c:pt>
                <c:pt idx="3">
                  <c:v>0.41113713889701</c:v>
                </c:pt>
                <c:pt idx="4">
                  <c:v>0.319109375083482</c:v>
                </c:pt>
                <c:pt idx="5">
                  <c:v>0.326844404893305</c:v>
                </c:pt>
                <c:pt idx="6">
                  <c:v>0.176746884980084</c:v>
                </c:pt>
                <c:pt idx="7">
                  <c:v>0.110484051281594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AA-4D79-9C60-94CBC191402B}"/>
            </c:ext>
          </c:extLst>
        </c:ser>
        <c:ser>
          <c:idx val="5"/>
          <c:order val="5"/>
          <c:tx>
            <c:strRef>
              <c:f>'[2]For Experiments'!$D$183</c:f>
              <c:strCache>
                <c:ptCount val="1"/>
                <c:pt idx="0">
                  <c:v>CVR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'[2]For Experiments'!$E$177:$L$177</c:f>
              <c:strCache>
                <c:ptCount val="8"/>
                <c:pt idx="0">
                  <c:v>_x000e_web Graphs(10)</c:v>
                </c:pt>
                <c:pt idx="1">
                  <c:v>_x0011_Social Network(7)</c:v>
                </c:pt>
                <c:pt idx="2">
                  <c:v>_x0007_Wiki(3)</c:v>
                </c:pt>
                <c:pt idx="3">
                  <c:v>_x000b_Citation(4)</c:v>
                </c:pt>
                <c:pt idx="4">
                  <c:v>_x0007_Road(4)</c:v>
                </c:pt>
                <c:pt idx="5">
                  <c:v>
Routing(1)</c:v>
                </c:pt>
                <c:pt idx="6">
                  <c:v>_x0006_FSM(1)</c:v>
                </c:pt>
                <c:pt idx="7">
                  <c:v>_x0007_HPC(28)</c:v>
                </c:pt>
              </c:strCache>
            </c:strRef>
          </c:cat>
          <c:val>
            <c:numRef>
              <c:f>'[2]For Experiments'!$E$183:$L$183</c:f>
              <c:numCache>
                <c:formatCode>General</c:formatCode>
                <c:ptCount val="8"/>
                <c:pt idx="0">
                  <c:v>0.0196580994540436</c:v>
                </c:pt>
                <c:pt idx="1">
                  <c:v>0.0261764566936231</c:v>
                </c:pt>
                <c:pt idx="2">
                  <c:v>0.051635538453022</c:v>
                </c:pt>
                <c:pt idx="3">
                  <c:v>0.0141087546797218</c:v>
                </c:pt>
                <c:pt idx="4">
                  <c:v>0.0610050901438289</c:v>
                </c:pt>
                <c:pt idx="5">
                  <c:v>0.0211647071611682</c:v>
                </c:pt>
                <c:pt idx="6">
                  <c:v>0.00448455045976877</c:v>
                </c:pt>
                <c:pt idx="7">
                  <c:v>0.02529750028907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1AA-4D79-9C60-94CBC1914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1145544"/>
        <c:axId val="2071140776"/>
      </c:barChart>
      <c:catAx>
        <c:axId val="2071145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71140776"/>
        <c:crosses val="autoZero"/>
        <c:auto val="1"/>
        <c:lblAlgn val="ctr"/>
        <c:lblOffset val="100"/>
        <c:noMultiLvlLbl val="0"/>
      </c:catAx>
      <c:valAx>
        <c:axId val="2071140776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L2 Cache miss ratio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000172230318635621"/>
              <c:y val="0.24212956964617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207114554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49172314187313"/>
          <c:y val="0.0623479377888079"/>
          <c:w val="0.608170046064946"/>
          <c:h val="0.107642169728784"/>
        </c:manualLayout>
      </c:layout>
      <c:overlay val="0"/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工作表1!$C$43</c:f>
              <c:strCache>
                <c:ptCount val="1"/>
                <c:pt idx="0">
                  <c:v>Speedup over MKL</c:v>
                </c:pt>
              </c:strCache>
            </c:strRef>
          </c:tx>
          <c:invertIfNegative val="0"/>
          <c:cat>
            <c:strRef>
              <c:f>工作表1!$D$42:$K$42</c:f>
              <c:strCache>
                <c:ptCount val="8"/>
                <c:pt idx="0">
                  <c:v>web Graph</c:v>
                </c:pt>
                <c:pt idx="1">
                  <c:v>social network</c:v>
                </c:pt>
                <c:pt idx="2">
                  <c:v>wiki</c:v>
                </c:pt>
                <c:pt idx="3">
                  <c:v>citation</c:v>
                </c:pt>
                <c:pt idx="4">
                  <c:v>road</c:v>
                </c:pt>
                <c:pt idx="5">
                  <c:v>routing</c:v>
                </c:pt>
                <c:pt idx="6">
                  <c:v>FSM</c:v>
                </c:pt>
                <c:pt idx="7">
                  <c:v>HPC</c:v>
                </c:pt>
              </c:strCache>
            </c:strRef>
          </c:cat>
          <c:val>
            <c:numRef>
              <c:f>工作表1!$D$43:$K$43</c:f>
              <c:numCache>
                <c:formatCode>General</c:formatCode>
                <c:ptCount val="8"/>
                <c:pt idx="0">
                  <c:v>2.495976537644927</c:v>
                </c:pt>
                <c:pt idx="1">
                  <c:v>2.740704506312673</c:v>
                </c:pt>
                <c:pt idx="2">
                  <c:v>5.430410173576067</c:v>
                </c:pt>
                <c:pt idx="3">
                  <c:v>1.38105924716847</c:v>
                </c:pt>
                <c:pt idx="4">
                  <c:v>2.25935504787095</c:v>
                </c:pt>
                <c:pt idx="5">
                  <c:v>6.266411157080554</c:v>
                </c:pt>
                <c:pt idx="6">
                  <c:v>4.017854173180154</c:v>
                </c:pt>
                <c:pt idx="7">
                  <c:v>1.242624546563966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3588920"/>
        <c:axId val="-2105813976"/>
      </c:barChart>
      <c:catAx>
        <c:axId val="-20935889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5813976"/>
        <c:crosses val="autoZero"/>
        <c:auto val="1"/>
        <c:lblAlgn val="ctr"/>
        <c:lblOffset val="100"/>
        <c:noMultiLvlLbl val="0"/>
      </c:catAx>
      <c:valAx>
        <c:axId val="-2105813976"/>
        <c:scaling>
          <c:orientation val="minMax"/>
          <c:max val="8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3588920"/>
        <c:crosses val="autoZero"/>
        <c:crossBetween val="between"/>
        <c:majorUnit val="2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工作表1!$C$37</c:f>
              <c:strCache>
                <c:ptCount val="1"/>
                <c:pt idx="0">
                  <c:v>Speedup over the 2nd best</c:v>
                </c:pt>
              </c:strCache>
            </c:strRef>
          </c:tx>
          <c:invertIfNegative val="0"/>
          <c:cat>
            <c:strRef>
              <c:f>工作表1!$D$36:$K$36</c:f>
              <c:strCache>
                <c:ptCount val="8"/>
                <c:pt idx="0">
                  <c:v>web Graph</c:v>
                </c:pt>
                <c:pt idx="1">
                  <c:v>social network</c:v>
                </c:pt>
                <c:pt idx="2">
                  <c:v>wiki</c:v>
                </c:pt>
                <c:pt idx="3">
                  <c:v>citation</c:v>
                </c:pt>
                <c:pt idx="4">
                  <c:v>road</c:v>
                </c:pt>
                <c:pt idx="5">
                  <c:v>routing</c:v>
                </c:pt>
                <c:pt idx="6">
                  <c:v>FSM</c:v>
                </c:pt>
                <c:pt idx="7">
                  <c:v>HPC</c:v>
                </c:pt>
              </c:strCache>
            </c:strRef>
          </c:cat>
          <c:val>
            <c:numRef>
              <c:f>工作表1!$D$37:$K$37</c:f>
              <c:numCache>
                <c:formatCode>General</c:formatCode>
                <c:ptCount val="8"/>
                <c:pt idx="0">
                  <c:v>1.260832633633995</c:v>
                </c:pt>
                <c:pt idx="1">
                  <c:v>1.340027792285701</c:v>
                </c:pt>
                <c:pt idx="2">
                  <c:v>1.445874201451569</c:v>
                </c:pt>
                <c:pt idx="3">
                  <c:v>1.37610196581021</c:v>
                </c:pt>
                <c:pt idx="4">
                  <c:v>1.36686380031425</c:v>
                </c:pt>
                <c:pt idx="5">
                  <c:v>1.39270718061623</c:v>
                </c:pt>
                <c:pt idx="6">
                  <c:v>1.516673429611054</c:v>
                </c:pt>
                <c:pt idx="7">
                  <c:v>1.09729595658996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3682968"/>
        <c:axId val="-2093594648"/>
      </c:barChart>
      <c:catAx>
        <c:axId val="-209368296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3594648"/>
        <c:crosses val="autoZero"/>
        <c:auto val="1"/>
        <c:lblAlgn val="ctr"/>
        <c:lblOffset val="100"/>
        <c:noMultiLvlLbl val="0"/>
      </c:catAx>
      <c:valAx>
        <c:axId val="-2093594648"/>
        <c:scaling>
          <c:orientation val="minMax"/>
          <c:max val="1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3682968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02429983218"/>
          <c:y val="0.0327044025157233"/>
          <c:w val="0.868480668986883"/>
          <c:h val="0.731721003081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工作表1!$E$22</c:f>
              <c:strCache>
                <c:ptCount val="1"/>
                <c:pt idx="0">
                  <c:v>MKL</c:v>
                </c:pt>
              </c:strCache>
            </c:strRef>
          </c:tx>
          <c:invertIfNegative val="0"/>
          <c:cat>
            <c:strRef>
              <c:f>工作表1!$D$23:$D$30</c:f>
              <c:strCache>
                <c:ptCount val="8"/>
                <c:pt idx="0">
                  <c:v>web Graph</c:v>
                </c:pt>
                <c:pt idx="1">
                  <c:v>social network</c:v>
                </c:pt>
                <c:pt idx="2">
                  <c:v>wiki</c:v>
                </c:pt>
                <c:pt idx="3">
                  <c:v>citation</c:v>
                </c:pt>
                <c:pt idx="4">
                  <c:v>road</c:v>
                </c:pt>
                <c:pt idx="5">
                  <c:v>routing</c:v>
                </c:pt>
                <c:pt idx="6">
                  <c:v>FSM</c:v>
                </c:pt>
                <c:pt idx="7">
                  <c:v>HPC</c:v>
                </c:pt>
              </c:strCache>
            </c:strRef>
          </c:cat>
          <c:val>
            <c:numRef>
              <c:f>工作表1!$E$23:$E$30</c:f>
              <c:numCache>
                <c:formatCode>0.00_ </c:formatCode>
                <c:ptCount val="8"/>
                <c:pt idx="0">
                  <c:v>2.91735019711129</c:v>
                </c:pt>
                <c:pt idx="1">
                  <c:v>2.403306395815886</c:v>
                </c:pt>
                <c:pt idx="2">
                  <c:v>1.062214979177002</c:v>
                </c:pt>
                <c:pt idx="3">
                  <c:v>4.534662397925528</c:v>
                </c:pt>
                <c:pt idx="4">
                  <c:v>4.236752710576356</c:v>
                </c:pt>
                <c:pt idx="5">
                  <c:v>2.730814176716712</c:v>
                </c:pt>
                <c:pt idx="6">
                  <c:v>2.013798013245033</c:v>
                </c:pt>
                <c:pt idx="7">
                  <c:v>17.08943210660982</c:v>
                </c:pt>
              </c:numCache>
            </c:numRef>
          </c:val>
        </c:ser>
        <c:ser>
          <c:idx val="1"/>
          <c:order val="1"/>
          <c:tx>
            <c:strRef>
              <c:f>工作表1!$F$22</c:f>
              <c:strCache>
                <c:ptCount val="1"/>
                <c:pt idx="0">
                  <c:v>CSR(I)</c:v>
                </c:pt>
              </c:strCache>
            </c:strRef>
          </c:tx>
          <c:invertIfNegative val="0"/>
          <c:cat>
            <c:strRef>
              <c:f>工作表1!$D$23:$D$30</c:f>
              <c:strCache>
                <c:ptCount val="8"/>
                <c:pt idx="0">
                  <c:v>web Graph</c:v>
                </c:pt>
                <c:pt idx="1">
                  <c:v>social network</c:v>
                </c:pt>
                <c:pt idx="2">
                  <c:v>wiki</c:v>
                </c:pt>
                <c:pt idx="3">
                  <c:v>citation</c:v>
                </c:pt>
                <c:pt idx="4">
                  <c:v>road</c:v>
                </c:pt>
                <c:pt idx="5">
                  <c:v>routing</c:v>
                </c:pt>
                <c:pt idx="6">
                  <c:v>FSM</c:v>
                </c:pt>
                <c:pt idx="7">
                  <c:v>HPC</c:v>
                </c:pt>
              </c:strCache>
            </c:strRef>
          </c:cat>
          <c:val>
            <c:numRef>
              <c:f>工作表1!$F$23:$F$30</c:f>
              <c:numCache>
                <c:formatCode>0.00_ </c:formatCode>
                <c:ptCount val="8"/>
                <c:pt idx="0">
                  <c:v>4.593141642607777</c:v>
                </c:pt>
                <c:pt idx="1">
                  <c:v>3.219479936192906</c:v>
                </c:pt>
                <c:pt idx="2">
                  <c:v>2.637275701920156</c:v>
                </c:pt>
                <c:pt idx="3">
                  <c:v>2.732510702692324</c:v>
                </c:pt>
                <c:pt idx="4">
                  <c:v>4.294356076739455</c:v>
                </c:pt>
                <c:pt idx="5">
                  <c:v>7.232919165580183</c:v>
                </c:pt>
                <c:pt idx="6">
                  <c:v>4.642496183206106</c:v>
                </c:pt>
                <c:pt idx="7">
                  <c:v>17.23856652204681</c:v>
                </c:pt>
              </c:numCache>
            </c:numRef>
          </c:val>
        </c:ser>
        <c:ser>
          <c:idx val="2"/>
          <c:order val="2"/>
          <c:tx>
            <c:strRef>
              <c:f>工作表1!$G$22</c:f>
              <c:strCache>
                <c:ptCount val="1"/>
                <c:pt idx="0">
                  <c:v>ESB</c:v>
                </c:pt>
              </c:strCache>
            </c:strRef>
          </c:tx>
          <c:invertIfNegative val="0"/>
          <c:cat>
            <c:strRef>
              <c:f>工作表1!$D$23:$D$30</c:f>
              <c:strCache>
                <c:ptCount val="8"/>
                <c:pt idx="0">
                  <c:v>web Graph</c:v>
                </c:pt>
                <c:pt idx="1">
                  <c:v>social network</c:v>
                </c:pt>
                <c:pt idx="2">
                  <c:v>wiki</c:v>
                </c:pt>
                <c:pt idx="3">
                  <c:v>citation</c:v>
                </c:pt>
                <c:pt idx="4">
                  <c:v>road</c:v>
                </c:pt>
                <c:pt idx="5">
                  <c:v>routing</c:v>
                </c:pt>
                <c:pt idx="6">
                  <c:v>FSM</c:v>
                </c:pt>
                <c:pt idx="7">
                  <c:v>HPC</c:v>
                </c:pt>
              </c:strCache>
            </c:strRef>
          </c:cat>
          <c:val>
            <c:numRef>
              <c:f>工作表1!$G$23:$G$30</c:f>
              <c:numCache>
                <c:formatCode>0.00_ </c:formatCode>
                <c:ptCount val="8"/>
                <c:pt idx="0">
                  <c:v>2.550722915508266</c:v>
                </c:pt>
                <c:pt idx="1">
                  <c:v>1.714779719292149</c:v>
                </c:pt>
                <c:pt idx="2">
                  <c:v>0.904863130111873</c:v>
                </c:pt>
                <c:pt idx="3">
                  <c:v>2.748348885548012</c:v>
                </c:pt>
                <c:pt idx="4">
                  <c:v>5.21141848000267</c:v>
                </c:pt>
                <c:pt idx="5">
                  <c:v>2.972618352310783</c:v>
                </c:pt>
                <c:pt idx="6">
                  <c:v>0.786253393665158</c:v>
                </c:pt>
                <c:pt idx="7">
                  <c:v>13.46412030996998</c:v>
                </c:pt>
              </c:numCache>
            </c:numRef>
          </c:val>
        </c:ser>
        <c:ser>
          <c:idx val="3"/>
          <c:order val="3"/>
          <c:tx>
            <c:strRef>
              <c:f>工作表1!$H$22</c:f>
              <c:strCache>
                <c:ptCount val="1"/>
                <c:pt idx="0">
                  <c:v>VHCC</c:v>
                </c:pt>
              </c:strCache>
            </c:strRef>
          </c:tx>
          <c:invertIfNegative val="0"/>
          <c:cat>
            <c:strRef>
              <c:f>工作表1!$D$23:$D$30</c:f>
              <c:strCache>
                <c:ptCount val="8"/>
                <c:pt idx="0">
                  <c:v>web Graph</c:v>
                </c:pt>
                <c:pt idx="1">
                  <c:v>social network</c:v>
                </c:pt>
                <c:pt idx="2">
                  <c:v>wiki</c:v>
                </c:pt>
                <c:pt idx="3">
                  <c:v>citation</c:v>
                </c:pt>
                <c:pt idx="4">
                  <c:v>road</c:v>
                </c:pt>
                <c:pt idx="5">
                  <c:v>routing</c:v>
                </c:pt>
                <c:pt idx="6">
                  <c:v>FSM</c:v>
                </c:pt>
                <c:pt idx="7">
                  <c:v>HPC</c:v>
                </c:pt>
              </c:strCache>
            </c:strRef>
          </c:cat>
          <c:val>
            <c:numRef>
              <c:f>工作表1!$H$23:$H$30</c:f>
              <c:numCache>
                <c:formatCode>0.00_ </c:formatCode>
                <c:ptCount val="8"/>
                <c:pt idx="0">
                  <c:v>5.477913065030603</c:v>
                </c:pt>
                <c:pt idx="1">
                  <c:v>2.402002884828037</c:v>
                </c:pt>
                <c:pt idx="2">
                  <c:v>2.896664675652362</c:v>
                </c:pt>
                <c:pt idx="3">
                  <c:v>3.249765382828235</c:v>
                </c:pt>
                <c:pt idx="4">
                  <c:v>5.597330792467524</c:v>
                </c:pt>
                <c:pt idx="5">
                  <c:v>8.290900803287871</c:v>
                </c:pt>
                <c:pt idx="6">
                  <c:v>4.298</c:v>
                </c:pt>
                <c:pt idx="7">
                  <c:v>15.0680355456233</c:v>
                </c:pt>
              </c:numCache>
            </c:numRef>
          </c:val>
        </c:ser>
        <c:ser>
          <c:idx val="4"/>
          <c:order val="4"/>
          <c:tx>
            <c:strRef>
              <c:f>工作表1!$I$22</c:f>
              <c:strCache>
                <c:ptCount val="1"/>
                <c:pt idx="0">
                  <c:v>CSR5</c:v>
                </c:pt>
              </c:strCache>
            </c:strRef>
          </c:tx>
          <c:invertIfNegative val="0"/>
          <c:cat>
            <c:strRef>
              <c:f>工作表1!$D$23:$D$30</c:f>
              <c:strCache>
                <c:ptCount val="8"/>
                <c:pt idx="0">
                  <c:v>web Graph</c:v>
                </c:pt>
                <c:pt idx="1">
                  <c:v>social network</c:v>
                </c:pt>
                <c:pt idx="2">
                  <c:v>wiki</c:v>
                </c:pt>
                <c:pt idx="3">
                  <c:v>citation</c:v>
                </c:pt>
                <c:pt idx="4">
                  <c:v>road</c:v>
                </c:pt>
                <c:pt idx="5">
                  <c:v>routing</c:v>
                </c:pt>
                <c:pt idx="6">
                  <c:v>FSM</c:v>
                </c:pt>
                <c:pt idx="7">
                  <c:v>HPC</c:v>
                </c:pt>
              </c:strCache>
            </c:strRef>
          </c:cat>
          <c:val>
            <c:numRef>
              <c:f>工作表1!$I$23:$I$30</c:f>
              <c:numCache>
                <c:formatCode>0.00_ </c:formatCode>
                <c:ptCount val="8"/>
                <c:pt idx="0">
                  <c:v>5.77526108528482</c:v>
                </c:pt>
                <c:pt idx="1">
                  <c:v>4.915385118862024</c:v>
                </c:pt>
                <c:pt idx="2">
                  <c:v>3.989463968342956</c:v>
                </c:pt>
                <c:pt idx="3">
                  <c:v>4.550998104093931</c:v>
                </c:pt>
                <c:pt idx="4">
                  <c:v>7.003132734235033</c:v>
                </c:pt>
                <c:pt idx="5">
                  <c:v>12.28715171650055</c:v>
                </c:pt>
                <c:pt idx="6">
                  <c:v>5.334798245614034</c:v>
                </c:pt>
                <c:pt idx="7">
                  <c:v>19.24343689872007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22456"/>
        <c:axId val="-2116657672"/>
      </c:barChart>
      <c:catAx>
        <c:axId val="-2116522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600"/>
            </a:pPr>
            <a:endParaRPr lang="zh-CN"/>
          </a:p>
        </c:txPr>
        <c:crossAx val="-2116657672"/>
        <c:crosses val="autoZero"/>
        <c:auto val="1"/>
        <c:lblAlgn val="ctr"/>
        <c:lblOffset val="100"/>
        <c:noMultiLvlLbl val="0"/>
      </c:catAx>
      <c:valAx>
        <c:axId val="-2116657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altLang="zh-CN" sz="1800" dirty="0" err="1"/>
                  <a:t>GFlop</a:t>
                </a:r>
                <a:r>
                  <a:rPr lang="en-US" altLang="zh-CN" sz="1800" dirty="0"/>
                  <a:t>/</a:t>
                </a:r>
                <a:r>
                  <a:rPr lang="en-US" altLang="zh-CN" sz="1800" dirty="0" smtClean="0"/>
                  <a:t>s (double precision)</a:t>
                </a:r>
                <a:endParaRPr lang="zh-CN" altLang="en-US" sz="1800" dirty="0"/>
              </a:p>
            </c:rich>
          </c:tx>
          <c:layout/>
          <c:overlay val="0"/>
        </c:title>
        <c:numFmt formatCode="0.00_ " sourceLinked="1"/>
        <c:majorTickMark val="out"/>
        <c:minorTickMark val="none"/>
        <c:tickLblPos val="nextTo"/>
        <c:crossAx val="-2116522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1396257286021"/>
          <c:y val="0.0440283266478483"/>
          <c:w val="0.523199699844207"/>
          <c:h val="0.139616302679146"/>
        </c:manualLayout>
      </c:layout>
      <c:overlay val="0"/>
      <c:txPr>
        <a:bodyPr/>
        <a:lstStyle/>
        <a:p>
          <a:pPr>
            <a:defRPr sz="18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image" Target="../media/image30.emf"/><Relationship Id="rId2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2461-D8BF-AC4E-85C8-FE24AEE22792}" type="datetimeFigureOut">
              <a:rPr kumimoji="1" lang="zh-CN" altLang="en-US" smtClean="0"/>
              <a:t>18/2/27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A156C-C25D-BC46-BA69-79975CB9E8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6167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F1FD324-B70F-4D29-B96F-30DE3DF285DC}" type="datetimeFigureOut">
              <a:rPr lang="zh-CN" altLang="en-US" smtClean="0"/>
              <a:pPr/>
              <a:t>18/2/27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6CDD160-C514-43B2-B09D-121E28F5B80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33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080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645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6950" y="844550"/>
            <a:ext cx="4914900" cy="3686175"/>
          </a:xfrm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latin typeface="Arial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2E46CD-DCCB-4DE3-B32E-D28C54CD74DD}" type="slidenum">
              <a:rPr lang="zh-CN" altLang="en-US" smtClean="0">
                <a:latin typeface="Arial" charset="0"/>
                <a:ea typeface="宋体" charset="-122"/>
              </a:rPr>
              <a:pPr/>
              <a:t>34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6950" y="844550"/>
            <a:ext cx="4914900" cy="3686175"/>
          </a:xfrm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latin typeface="Arial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2E46CD-DCCB-4DE3-B32E-D28C54CD74DD}" type="slidenum">
              <a:rPr lang="zh-CN" altLang="en-US" smtClean="0">
                <a:latin typeface="Arial" charset="0"/>
                <a:ea typeface="宋体" charset="-122"/>
              </a:rPr>
              <a:pPr/>
              <a:t>35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645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645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最大的矩阵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645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645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645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737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73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64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737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最大的矩阵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645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737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737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73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73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73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很多领域都在研究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SpMV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也跟随很多</a:t>
            </a:r>
            <a:r>
              <a:rPr kumimoji="1" lang="en-US" altLang="zh-CN" dirty="0" smtClean="0"/>
              <a:t> pattern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64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Current solutions</a:t>
            </a:r>
            <a:r>
              <a:rPr kumimoji="1" lang="en-US" altLang="zh-CN" baseline="0" dirty="0" smtClean="0"/>
              <a:t> to the </a:t>
            </a:r>
            <a:r>
              <a:rPr kumimoji="1" lang="en-US" altLang="zh-CN" baseline="0" dirty="0" err="1" smtClean="0"/>
              <a:t>vectorization</a:t>
            </a:r>
            <a:r>
              <a:rPr kumimoji="1" lang="en-US" altLang="zh-CN" baseline="0" dirty="0" smtClean="0"/>
              <a:t> of </a:t>
            </a:r>
            <a:r>
              <a:rPr kumimoji="1" lang="en-US" altLang="zh-CN" baseline="0" dirty="0" err="1" smtClean="0"/>
              <a:t>SpMV</a:t>
            </a:r>
            <a:r>
              <a:rPr kumimoji="1" lang="en-US" altLang="zh-CN" baseline="0" dirty="0" smtClean="0"/>
              <a:t> is zero-padding</a:t>
            </a:r>
          </a:p>
          <a:p>
            <a:r>
              <a:rPr kumimoji="1" lang="en-US" altLang="zh-CN" baseline="0" dirty="0" smtClean="0"/>
              <a:t>Padding zero elements in the matrix, and also need to set a mask matrix to guarantee the zero elements would not be reduced to the final result.</a:t>
            </a:r>
          </a:p>
          <a:p>
            <a:r>
              <a:rPr kumimoji="1" lang="en-US" altLang="zh-CN" baseline="0" dirty="0" smtClean="0"/>
              <a:t>When the matrix gets larger, too much zero-elements would be padded. So that it introduces too much invalid computing.</a:t>
            </a:r>
          </a:p>
          <a:p>
            <a:endParaRPr kumimoji="1" lang="en-US" altLang="zh-CN" baseline="0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432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Pre-processing (format conversion): blocking, sorting and etc.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71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Eliminate the</a:t>
            </a:r>
            <a:r>
              <a:rPr kumimoji="1" lang="en-US" altLang="zh-CN" baseline="0" dirty="0" smtClean="0"/>
              <a:t> performance </a:t>
            </a:r>
            <a:r>
              <a:rPr kumimoji="1" lang="en-US" altLang="zh-CN" baseline="0" dirty="0" err="1" smtClean="0"/>
              <a:t>benifit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814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Write y[</a:t>
            </a:r>
            <a:r>
              <a:rPr lang="en-US" altLang="zh-CN" sz="1200" dirty="0" err="1" smtClean="0"/>
              <a:t>i</a:t>
            </a:r>
            <a:r>
              <a:rPr lang="en-US" altLang="zh-CN" sz="1200" dirty="0" smtClean="0"/>
              <a:t>] only once when all elements of row </a:t>
            </a:r>
            <a:r>
              <a:rPr lang="en-US" altLang="zh-CN" sz="1200" dirty="0" err="1" smtClean="0"/>
              <a:t>i</a:t>
            </a:r>
            <a:r>
              <a:rPr lang="en-US" altLang="zh-CN" sz="1200" dirty="0" smtClean="0"/>
              <a:t> in the original matrix have been finished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D160-C514-43B2-B09D-121E28F5B80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93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1479" y="6381750"/>
            <a:ext cx="90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CGO’18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491880" y="6381328"/>
            <a:ext cx="66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Xi’an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491880" y="6381328"/>
            <a:ext cx="66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Xi’an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291479" y="6381750"/>
            <a:ext cx="168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HPC China 2016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491880" y="6381328"/>
            <a:ext cx="66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Xi’an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291479" y="6381750"/>
            <a:ext cx="168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HPC China 2016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1238895"/>
            <a:ext cx="6984776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07504" y="27809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5414906-B1A3-4ED6-A41B-3EC7B41B16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1238895"/>
            <a:ext cx="6984776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07504" y="27809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B4B377D-3AA8-44E9-9A48-2AC2842C0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581BBDF-606A-406B-8C40-8AD2B656E7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073A71B-1E68-4868-9DDF-CBA34EB778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0B77635-85B2-4203-A84F-9F8EA14F8BD8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BA0234B-92EE-4605-A1CB-28E6E17F04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BCEB70B-723E-4FE1-A813-2226118E22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C18C8E0-8221-4CA7-A3C2-60122AEFD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91880" y="6381328"/>
            <a:ext cx="573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CVR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70C0"/>
              </a:buClr>
              <a:buSzPct val="80000"/>
              <a:buFont typeface="Wingdings" pitchFamily="2" charset="2"/>
              <a:buChar char="n"/>
              <a:defRPr/>
            </a:lvl1pPr>
            <a:lvl2pPr marL="742950" indent="-285750">
              <a:buClr>
                <a:srgbClr val="C00000"/>
              </a:buClr>
              <a:buSzPct val="60000"/>
              <a:buFont typeface="Wingdings" pitchFamily="2" charset="2"/>
              <a:buChar char="n"/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291479" y="6381750"/>
            <a:ext cx="90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CGO’18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3C73336-50B0-44F0-8246-9DB5EB174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CCFACCE-9455-4065-A992-287B04BDE8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C2121C1-78BB-4662-8611-7D3C11CF52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928938" y="6356350"/>
            <a:ext cx="335756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27F718A-2A10-438B-B0DF-66EC7BB058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3491880" y="6381328"/>
            <a:ext cx="66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Xi’an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291479" y="6381750"/>
            <a:ext cx="168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HPC China 2016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491880" y="6381328"/>
            <a:ext cx="66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Xi’an</a:t>
            </a: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291479" y="6381750"/>
            <a:ext cx="168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HPC China 2016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3491880" y="6381328"/>
            <a:ext cx="66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Xi’an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291479" y="6381750"/>
            <a:ext cx="168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HPC China 2016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491880" y="6381328"/>
            <a:ext cx="66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Xi’an</a:t>
            </a: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291479" y="6381750"/>
            <a:ext cx="168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HPC China 2016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63888" y="6381328"/>
            <a:ext cx="66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Xi’an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291479" y="6381750"/>
            <a:ext cx="168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HPC China 2016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3491880" y="6381328"/>
            <a:ext cx="66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Xi’an</a:t>
            </a: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291479" y="6381750"/>
            <a:ext cx="168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HPC China 2016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Calibri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3491880" y="6381328"/>
            <a:ext cx="66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Xi’an</a:t>
            </a: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291479" y="6381750"/>
            <a:ext cx="168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/>
              <a:t>HPC China 2016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45138" y="6342063"/>
            <a:ext cx="34194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直接连接符 10"/>
          <p:cNvSpPr>
            <a:spLocks noChangeShapeType="1"/>
          </p:cNvSpPr>
          <p:nvPr/>
        </p:nvSpPr>
        <p:spPr bwMode="auto">
          <a:xfrm>
            <a:off x="5356225" y="6453188"/>
            <a:ext cx="0" cy="288925"/>
          </a:xfrm>
          <a:prstGeom prst="line">
            <a:avLst/>
          </a:prstGeom>
          <a:noFill/>
          <a:ln w="25400">
            <a:solidFill>
              <a:srgbClr val="0096D6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30" name="直接连接符 11"/>
          <p:cNvSpPr>
            <a:spLocks noChangeShapeType="1"/>
          </p:cNvSpPr>
          <p:nvPr/>
        </p:nvSpPr>
        <p:spPr bwMode="auto">
          <a:xfrm>
            <a:off x="2339975" y="6453188"/>
            <a:ext cx="0" cy="288925"/>
          </a:xfrm>
          <a:prstGeom prst="line">
            <a:avLst/>
          </a:prstGeom>
          <a:noFill/>
          <a:ln w="25400">
            <a:solidFill>
              <a:srgbClr val="0096D6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31" name="直接连接符 13"/>
          <p:cNvSpPr>
            <a:spLocks noChangeShapeType="1"/>
          </p:cNvSpPr>
          <p:nvPr/>
        </p:nvSpPr>
        <p:spPr bwMode="auto">
          <a:xfrm>
            <a:off x="0" y="6308725"/>
            <a:ext cx="9144000" cy="158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032" name="Group 9"/>
          <p:cNvGrpSpPr>
            <a:grpSpLocks/>
          </p:cNvGrpSpPr>
          <p:nvPr/>
        </p:nvGrpSpPr>
        <p:grpSpPr bwMode="auto">
          <a:xfrm>
            <a:off x="0" y="0"/>
            <a:ext cx="9144000" cy="6237288"/>
            <a:chOff x="0" y="0"/>
            <a:chExt cx="5760" cy="101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147"/>
              <a:ext cx="5760" cy="8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0000" tIns="90000" rIns="72000" bIns="90000" anchor="ctr"/>
            <a:lstStyle/>
            <a:p>
              <a:pPr algn="ctr" eaLnBrk="0" hangingPunct="0">
                <a:defRPr/>
              </a:pPr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charset="-122"/>
              </a:endParaRPr>
            </a:p>
          </p:txBody>
        </p:sp>
        <p:sp>
          <p:nvSpPr>
            <p:cNvPr id="1034" name="Rectangle 25"/>
            <p:cNvSpPr>
              <a:spLocks noChangeArrowheads="1"/>
            </p:cNvSpPr>
            <p:nvPr/>
          </p:nvSpPr>
          <p:spPr bwMode="auto">
            <a:xfrm flipV="1">
              <a:off x="0" y="0"/>
              <a:ext cx="5760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rot="10800000" wrap="none" lIns="90000" tIns="90000" rIns="72000" bIns="90000" anchor="ctr"/>
            <a:lstStyle/>
            <a:p>
              <a:pPr algn="ctr" eaLnBrk="0" hangingPunct="0">
                <a:defRPr/>
              </a:pPr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1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E081D2B9-7DC0-4585-8234-1EAD591605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Rectangle 44"/>
          <p:cNvSpPr>
            <a:spLocks noChangeArrowheads="1"/>
          </p:cNvSpPr>
          <p:nvPr userDrawn="1"/>
        </p:nvSpPr>
        <p:spPr bwMode="auto">
          <a:xfrm>
            <a:off x="250825" y="2708275"/>
            <a:ext cx="8281988" cy="71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0882B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6.emf"/><Relationship Id="rId13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26.emf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31.emf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3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25.emf"/><Relationship Id="rId10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of.ict.ac.cn/CVR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Relationship Id="rId3" Type="http://schemas.openxmlformats.org/officeDocument/2006/relationships/image" Target="../media/image39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gif"/></Relationships>
</file>

<file path=ppt/slides/_rels/slide6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6.emf"/><Relationship Id="rId13" Type="http://schemas.openxmlformats.org/officeDocument/2006/relationships/image" Target="../media/image50.png"/><Relationship Id="rId14" Type="http://schemas.openxmlformats.org/officeDocument/2006/relationships/image" Target="../media/image2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5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36679" y="1268760"/>
            <a:ext cx="8267769" cy="1470025"/>
          </a:xfrm>
        </p:spPr>
        <p:txBody>
          <a:bodyPr/>
          <a:lstStyle/>
          <a:p>
            <a:r>
              <a:rPr lang="en-US" altLang="zh-CN" sz="4000" dirty="0" smtClean="0"/>
              <a:t>CVR: Efficient </a:t>
            </a:r>
            <a:r>
              <a:rPr lang="en-US" altLang="zh-CN" sz="4000" dirty="0" err="1" smtClean="0"/>
              <a:t>Vectorization</a:t>
            </a:r>
            <a:r>
              <a:rPr lang="en-US" altLang="zh-CN" sz="4000" dirty="0" smtClean="0"/>
              <a:t> of </a:t>
            </a:r>
            <a:r>
              <a:rPr lang="en-US" altLang="zh-CN" sz="4000" dirty="0" err="1" smtClean="0"/>
              <a:t>SpMV</a:t>
            </a:r>
            <a:r>
              <a:rPr lang="en-US" altLang="zh-CN" sz="4000" dirty="0" smtClean="0"/>
              <a:t> </a:t>
            </a:r>
            <a:br>
              <a:rPr lang="en-US" altLang="zh-CN" sz="4000" dirty="0" smtClean="0"/>
            </a:br>
            <a:r>
              <a:rPr lang="en-US" altLang="zh-CN" sz="4000" dirty="0" smtClean="0"/>
              <a:t>on X86 Processors</a:t>
            </a:r>
            <a:endParaRPr lang="zh-CN" altLang="en-US" sz="4000" dirty="0"/>
          </a:p>
        </p:txBody>
      </p:sp>
      <p:sp>
        <p:nvSpPr>
          <p:cNvPr id="5" name="副标题 2"/>
          <p:cNvSpPr txBox="1">
            <a:spLocks/>
          </p:cNvSpPr>
          <p:nvPr/>
        </p:nvSpPr>
        <p:spPr bwMode="auto">
          <a:xfrm>
            <a:off x="1259632" y="2996952"/>
            <a:ext cx="576054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err="1" smtClean="0">
                <a:solidFill>
                  <a:srgbClr val="3366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Biwei</a:t>
            </a:r>
            <a:r>
              <a:rPr lang="en-US" altLang="zh-CN" sz="2400" b="1" dirty="0" smtClean="0">
                <a:solidFill>
                  <a:srgbClr val="3366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366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Xie</a:t>
            </a:r>
            <a:r>
              <a:rPr lang="en-US" altLang="zh-CN" sz="2400" b="1" dirty="0" smtClean="0">
                <a:solidFill>
                  <a:srgbClr val="3366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Jianfeng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Zhan</a:t>
            </a:r>
          </a:p>
          <a:p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Xu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Liu,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Wanling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Gao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, Zhen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Jia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Lixin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Zhang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64769" y="419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11" name="Picture 41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5013176"/>
            <a:ext cx="1080120" cy="89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2"/>
          <p:cNvSpPr txBox="1"/>
          <p:nvPr/>
        </p:nvSpPr>
        <p:spPr>
          <a:xfrm>
            <a:off x="65572" y="6021288"/>
            <a:ext cx="31983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0000"/>
                </a:solidFill>
                <a:latin typeface="Franklin Gothic Medium" pitchFamily="34" charset="0"/>
              </a:rPr>
              <a:t>Institute of Computing Technology</a:t>
            </a:r>
          </a:p>
          <a:p>
            <a:pPr algn="ctr"/>
            <a:r>
              <a:rPr lang="en-US" altLang="zh-CN" sz="1600" b="1" dirty="0" smtClean="0">
                <a:solidFill>
                  <a:srgbClr val="000000"/>
                </a:solidFill>
                <a:latin typeface="Franklin Gothic Medium" pitchFamily="34" charset="0"/>
              </a:rPr>
              <a:t>Chinese Academy of Sciences</a:t>
            </a:r>
          </a:p>
        </p:txBody>
      </p:sp>
      <p:pic>
        <p:nvPicPr>
          <p:cNvPr id="15" name="图片 14" descr="WechatIMG1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79" y="4725144"/>
            <a:ext cx="1264405" cy="1435100"/>
          </a:xfrm>
          <a:prstGeom prst="rect">
            <a:avLst/>
          </a:prstGeom>
        </p:spPr>
      </p:pic>
      <p:pic>
        <p:nvPicPr>
          <p:cNvPr id="16" name="图片 15" descr="WechatIMG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2" y="4941168"/>
            <a:ext cx="1371206" cy="115113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356885" y="6093296"/>
            <a:ext cx="2710999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zh-CN" sz="1600" b="1" dirty="0"/>
              <a:t> </a:t>
            </a:r>
            <a:r>
              <a:rPr lang="en-US" altLang="zh-CN" sz="1600" b="1" dirty="0"/>
              <a:t>College of William and Mary</a:t>
            </a:r>
          </a:p>
        </p:txBody>
      </p:sp>
      <p:sp>
        <p:nvSpPr>
          <p:cNvPr id="18" name="矩形 17"/>
          <p:cNvSpPr/>
          <p:nvPr/>
        </p:nvSpPr>
        <p:spPr>
          <a:xfrm>
            <a:off x="6425700" y="6130171"/>
            <a:ext cx="1922722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600" b="1" dirty="0"/>
              <a:t>Princeton University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81116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Obstacle 1</a:t>
            </a:r>
            <a:r>
              <a:rPr kumimoji="1" lang="en-US" altLang="zh-CN" dirty="0" smtClean="0"/>
              <a:t>: Poor </a:t>
            </a:r>
            <a:r>
              <a:rPr kumimoji="1" lang="en-US" altLang="zh-CN" dirty="0"/>
              <a:t>Cache Locality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/>
              <a:t>Given a </a:t>
            </a:r>
            <a:r>
              <a:rPr lang="en-US" altLang="zh-CN" sz="2400" i="1" dirty="0" smtClean="0"/>
              <a:t>sparse </a:t>
            </a:r>
            <a:r>
              <a:rPr lang="en-US" altLang="zh-CN" sz="2400" dirty="0" err="1" smtClean="0"/>
              <a:t>m×n</a:t>
            </a:r>
            <a:r>
              <a:rPr lang="en-US" altLang="zh-CN" sz="2400" dirty="0" smtClean="0"/>
              <a:t> matrix A and an n×1 input vector x. We consider both sequential and parallel computation of </a:t>
            </a:r>
          </a:p>
          <a:p>
            <a:pPr marL="0" indent="0" algn="ctr">
              <a:buNone/>
            </a:pPr>
            <a:r>
              <a:rPr lang="en-US" altLang="zh-CN" dirty="0"/>
              <a:t>y = A </a:t>
            </a:r>
            <a:r>
              <a:rPr lang="en-US" altLang="zh-CN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zh-CN" dirty="0"/>
              <a:t> x: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-1529405" y="29903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33235"/>
              </p:ext>
            </p:extLst>
          </p:nvPr>
        </p:nvGraphicFramePr>
        <p:xfrm>
          <a:off x="1413823" y="3789040"/>
          <a:ext cx="295311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9"/>
                <a:gridCol w="369139"/>
                <a:gridCol w="369139"/>
                <a:gridCol w="369139"/>
                <a:gridCol w="369139"/>
                <a:gridCol w="369139"/>
                <a:gridCol w="369139"/>
                <a:gridCol w="36913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5518279" y="3990672"/>
            <a:ext cx="4320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marL="0" indent="0">
              <a:buNone/>
            </a:pPr>
            <a:r>
              <a:rPr lang="en-US" altLang="zh-CN" sz="4000" dirty="0" smtClean="0"/>
              <a:t>=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564291"/>
              </p:ext>
            </p:extLst>
          </p:nvPr>
        </p:nvGraphicFramePr>
        <p:xfrm>
          <a:off x="6310367" y="3789040"/>
          <a:ext cx="421873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73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369500"/>
              </p:ext>
            </p:extLst>
          </p:nvPr>
        </p:nvGraphicFramePr>
        <p:xfrm>
          <a:off x="4942215" y="3068960"/>
          <a:ext cx="369139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直线连接符 15"/>
          <p:cNvCxnSpPr/>
          <p:nvPr/>
        </p:nvCxnSpPr>
        <p:spPr>
          <a:xfrm>
            <a:off x="1629847" y="3933056"/>
            <a:ext cx="259228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/>
          <p:cNvCxnSpPr/>
          <p:nvPr/>
        </p:nvCxnSpPr>
        <p:spPr>
          <a:xfrm flipH="1">
            <a:off x="1557839" y="3933056"/>
            <a:ext cx="2664296" cy="43204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>
            <a:off x="1557839" y="4365104"/>
            <a:ext cx="259228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/>
          <p:cNvCxnSpPr/>
          <p:nvPr/>
        </p:nvCxnSpPr>
        <p:spPr>
          <a:xfrm flipH="1">
            <a:off x="1485831" y="4365104"/>
            <a:ext cx="2664296" cy="3600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/>
          <p:cNvCxnSpPr/>
          <p:nvPr/>
        </p:nvCxnSpPr>
        <p:spPr>
          <a:xfrm flipV="1">
            <a:off x="1557839" y="4653136"/>
            <a:ext cx="2592288" cy="7200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/>
          <p:nvPr/>
        </p:nvCxnSpPr>
        <p:spPr>
          <a:xfrm flipH="1">
            <a:off x="1557839" y="4653136"/>
            <a:ext cx="2664296" cy="43204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/>
          <p:cNvCxnSpPr/>
          <p:nvPr/>
        </p:nvCxnSpPr>
        <p:spPr>
          <a:xfrm>
            <a:off x="1629847" y="5085184"/>
            <a:ext cx="2232248" cy="0"/>
          </a:xfrm>
          <a:prstGeom prst="line">
            <a:avLst/>
          </a:prstGeom>
          <a:ln>
            <a:solidFill>
              <a:srgbClr val="FF66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任意形状 26"/>
          <p:cNvSpPr/>
          <p:nvPr/>
        </p:nvSpPr>
        <p:spPr>
          <a:xfrm>
            <a:off x="4556220" y="3212556"/>
            <a:ext cx="1160720" cy="2585590"/>
          </a:xfrm>
          <a:custGeom>
            <a:avLst/>
            <a:gdLst>
              <a:gd name="connsiteX0" fmla="*/ 573538 w 1160720"/>
              <a:gd name="connsiteY0" fmla="*/ 0 h 2585590"/>
              <a:gd name="connsiteX1" fmla="*/ 860301 w 1160720"/>
              <a:gd name="connsiteY1" fmla="*/ 13654 h 2585590"/>
              <a:gd name="connsiteX2" fmla="*/ 942234 w 1160720"/>
              <a:gd name="connsiteY2" fmla="*/ 40963 h 2585590"/>
              <a:gd name="connsiteX3" fmla="*/ 996855 w 1160720"/>
              <a:gd name="connsiteY3" fmla="*/ 54618 h 2585590"/>
              <a:gd name="connsiteX4" fmla="*/ 1078788 w 1160720"/>
              <a:gd name="connsiteY4" fmla="*/ 109236 h 2585590"/>
              <a:gd name="connsiteX5" fmla="*/ 1147065 w 1160720"/>
              <a:gd name="connsiteY5" fmla="*/ 232127 h 2585590"/>
              <a:gd name="connsiteX6" fmla="*/ 1160720 w 1160720"/>
              <a:gd name="connsiteY6" fmla="*/ 286745 h 2585590"/>
              <a:gd name="connsiteX7" fmla="*/ 1147065 w 1160720"/>
              <a:gd name="connsiteY7" fmla="*/ 546182 h 2585590"/>
              <a:gd name="connsiteX8" fmla="*/ 1119754 w 1160720"/>
              <a:gd name="connsiteY8" fmla="*/ 655418 h 2585590"/>
              <a:gd name="connsiteX9" fmla="*/ 1106098 w 1160720"/>
              <a:gd name="connsiteY9" fmla="*/ 710036 h 2585590"/>
              <a:gd name="connsiteX10" fmla="*/ 1078788 w 1160720"/>
              <a:gd name="connsiteY10" fmla="*/ 791964 h 2585590"/>
              <a:gd name="connsiteX11" fmla="*/ 1065132 w 1160720"/>
              <a:gd name="connsiteY11" fmla="*/ 832927 h 2585590"/>
              <a:gd name="connsiteX12" fmla="*/ 1037821 w 1160720"/>
              <a:gd name="connsiteY12" fmla="*/ 873891 h 2585590"/>
              <a:gd name="connsiteX13" fmla="*/ 955889 w 1160720"/>
              <a:gd name="connsiteY13" fmla="*/ 955818 h 2585590"/>
              <a:gd name="connsiteX14" fmla="*/ 928578 w 1160720"/>
              <a:gd name="connsiteY14" fmla="*/ 996782 h 2585590"/>
              <a:gd name="connsiteX15" fmla="*/ 846646 w 1160720"/>
              <a:gd name="connsiteY15" fmla="*/ 1024091 h 2585590"/>
              <a:gd name="connsiteX16" fmla="*/ 764713 w 1160720"/>
              <a:gd name="connsiteY16" fmla="*/ 1078709 h 2585590"/>
              <a:gd name="connsiteX17" fmla="*/ 682781 w 1160720"/>
              <a:gd name="connsiteY17" fmla="*/ 1106018 h 2585590"/>
              <a:gd name="connsiteX18" fmla="*/ 641815 w 1160720"/>
              <a:gd name="connsiteY18" fmla="*/ 1133328 h 2585590"/>
              <a:gd name="connsiteX19" fmla="*/ 491605 w 1160720"/>
              <a:gd name="connsiteY19" fmla="*/ 1160637 h 2585590"/>
              <a:gd name="connsiteX20" fmla="*/ 368707 w 1160720"/>
              <a:gd name="connsiteY20" fmla="*/ 1201600 h 2585590"/>
              <a:gd name="connsiteX21" fmla="*/ 327740 w 1160720"/>
              <a:gd name="connsiteY21" fmla="*/ 1215255 h 2585590"/>
              <a:gd name="connsiteX22" fmla="*/ 286774 w 1160720"/>
              <a:gd name="connsiteY22" fmla="*/ 1228909 h 2585590"/>
              <a:gd name="connsiteX23" fmla="*/ 204842 w 1160720"/>
              <a:gd name="connsiteY23" fmla="*/ 1106018 h 2585590"/>
              <a:gd name="connsiteX24" fmla="*/ 177531 w 1160720"/>
              <a:gd name="connsiteY24" fmla="*/ 1065055 h 2585590"/>
              <a:gd name="connsiteX25" fmla="*/ 150220 w 1160720"/>
              <a:gd name="connsiteY25" fmla="*/ 1024091 h 2585590"/>
              <a:gd name="connsiteX26" fmla="*/ 136565 w 1160720"/>
              <a:gd name="connsiteY26" fmla="*/ 969473 h 2585590"/>
              <a:gd name="connsiteX27" fmla="*/ 109254 w 1160720"/>
              <a:gd name="connsiteY27" fmla="*/ 873891 h 2585590"/>
              <a:gd name="connsiteX28" fmla="*/ 122909 w 1160720"/>
              <a:gd name="connsiteY28" fmla="*/ 628109 h 2585590"/>
              <a:gd name="connsiteX29" fmla="*/ 136565 w 1160720"/>
              <a:gd name="connsiteY29" fmla="*/ 587145 h 2585590"/>
              <a:gd name="connsiteX30" fmla="*/ 218497 w 1160720"/>
              <a:gd name="connsiteY30" fmla="*/ 505218 h 2585590"/>
              <a:gd name="connsiteX31" fmla="*/ 286774 w 1160720"/>
              <a:gd name="connsiteY31" fmla="*/ 450600 h 2585590"/>
              <a:gd name="connsiteX32" fmla="*/ 846646 w 1160720"/>
              <a:gd name="connsiteY32" fmla="*/ 409636 h 2585590"/>
              <a:gd name="connsiteX33" fmla="*/ 887612 w 1160720"/>
              <a:gd name="connsiteY33" fmla="*/ 450600 h 2585590"/>
              <a:gd name="connsiteX34" fmla="*/ 914923 w 1160720"/>
              <a:gd name="connsiteY34" fmla="*/ 532527 h 2585590"/>
              <a:gd name="connsiteX35" fmla="*/ 955889 w 1160720"/>
              <a:gd name="connsiteY35" fmla="*/ 628109 h 2585590"/>
              <a:gd name="connsiteX36" fmla="*/ 983200 w 1160720"/>
              <a:gd name="connsiteY36" fmla="*/ 901200 h 2585590"/>
              <a:gd name="connsiteX37" fmla="*/ 996855 w 1160720"/>
              <a:gd name="connsiteY37" fmla="*/ 1037746 h 2585590"/>
              <a:gd name="connsiteX38" fmla="*/ 1024166 w 1160720"/>
              <a:gd name="connsiteY38" fmla="*/ 1174291 h 2585590"/>
              <a:gd name="connsiteX39" fmla="*/ 1037821 w 1160720"/>
              <a:gd name="connsiteY39" fmla="*/ 1215255 h 2585590"/>
              <a:gd name="connsiteX40" fmla="*/ 1078788 w 1160720"/>
              <a:gd name="connsiteY40" fmla="*/ 1461037 h 2585590"/>
              <a:gd name="connsiteX41" fmla="*/ 1065132 w 1160720"/>
              <a:gd name="connsiteY41" fmla="*/ 1993564 h 2585590"/>
              <a:gd name="connsiteX42" fmla="*/ 1051477 w 1160720"/>
              <a:gd name="connsiteY42" fmla="*/ 2034528 h 2585590"/>
              <a:gd name="connsiteX43" fmla="*/ 1010511 w 1160720"/>
              <a:gd name="connsiteY43" fmla="*/ 2171074 h 2585590"/>
              <a:gd name="connsiteX44" fmla="*/ 969544 w 1160720"/>
              <a:gd name="connsiteY44" fmla="*/ 2212037 h 2585590"/>
              <a:gd name="connsiteX45" fmla="*/ 955889 w 1160720"/>
              <a:gd name="connsiteY45" fmla="*/ 2253001 h 2585590"/>
              <a:gd name="connsiteX46" fmla="*/ 914923 w 1160720"/>
              <a:gd name="connsiteY46" fmla="*/ 2280310 h 2585590"/>
              <a:gd name="connsiteX47" fmla="*/ 805679 w 1160720"/>
              <a:gd name="connsiteY47" fmla="*/ 2307619 h 2585590"/>
              <a:gd name="connsiteX48" fmla="*/ 764713 w 1160720"/>
              <a:gd name="connsiteY48" fmla="*/ 2321274 h 2585590"/>
              <a:gd name="connsiteX49" fmla="*/ 573538 w 1160720"/>
              <a:gd name="connsiteY49" fmla="*/ 2293965 h 2585590"/>
              <a:gd name="connsiteX50" fmla="*/ 477950 w 1160720"/>
              <a:gd name="connsiteY50" fmla="*/ 2225692 h 2585590"/>
              <a:gd name="connsiteX51" fmla="*/ 341396 w 1160720"/>
              <a:gd name="connsiteY51" fmla="*/ 2130110 h 2585590"/>
              <a:gd name="connsiteX52" fmla="*/ 245808 w 1160720"/>
              <a:gd name="connsiteY52" fmla="*/ 1993564 h 2585590"/>
              <a:gd name="connsiteX53" fmla="*/ 232152 w 1160720"/>
              <a:gd name="connsiteY53" fmla="*/ 1952601 h 2585590"/>
              <a:gd name="connsiteX54" fmla="*/ 204842 w 1160720"/>
              <a:gd name="connsiteY54" fmla="*/ 1884328 h 2585590"/>
              <a:gd name="connsiteX55" fmla="*/ 150220 w 1160720"/>
              <a:gd name="connsiteY55" fmla="*/ 1775092 h 2585590"/>
              <a:gd name="connsiteX56" fmla="*/ 136565 w 1160720"/>
              <a:gd name="connsiteY56" fmla="*/ 1734128 h 2585590"/>
              <a:gd name="connsiteX57" fmla="*/ 109254 w 1160720"/>
              <a:gd name="connsiteY57" fmla="*/ 1611237 h 2585590"/>
              <a:gd name="connsiteX58" fmla="*/ 95598 w 1160720"/>
              <a:gd name="connsiteY58" fmla="*/ 1529310 h 2585590"/>
              <a:gd name="connsiteX59" fmla="*/ 81943 w 1160720"/>
              <a:gd name="connsiteY59" fmla="*/ 1474691 h 2585590"/>
              <a:gd name="connsiteX60" fmla="*/ 68288 w 1160720"/>
              <a:gd name="connsiteY60" fmla="*/ 1406419 h 2585590"/>
              <a:gd name="connsiteX61" fmla="*/ 40977 w 1160720"/>
              <a:gd name="connsiteY61" fmla="*/ 1283528 h 2585590"/>
              <a:gd name="connsiteX62" fmla="*/ 68288 w 1160720"/>
              <a:gd name="connsiteY62" fmla="*/ 614454 h 2585590"/>
              <a:gd name="connsiteX63" fmla="*/ 109254 w 1160720"/>
              <a:gd name="connsiteY63" fmla="*/ 505218 h 2585590"/>
              <a:gd name="connsiteX64" fmla="*/ 150220 w 1160720"/>
              <a:gd name="connsiteY64" fmla="*/ 477909 h 2585590"/>
              <a:gd name="connsiteX65" fmla="*/ 191186 w 1160720"/>
              <a:gd name="connsiteY65" fmla="*/ 436945 h 2585590"/>
              <a:gd name="connsiteX66" fmla="*/ 300430 w 1160720"/>
              <a:gd name="connsiteY66" fmla="*/ 423291 h 2585590"/>
              <a:gd name="connsiteX67" fmla="*/ 450639 w 1160720"/>
              <a:gd name="connsiteY67" fmla="*/ 382327 h 2585590"/>
              <a:gd name="connsiteX68" fmla="*/ 696436 w 1160720"/>
              <a:gd name="connsiteY68" fmla="*/ 355018 h 2585590"/>
              <a:gd name="connsiteX69" fmla="*/ 914923 w 1160720"/>
              <a:gd name="connsiteY69" fmla="*/ 355018 h 2585590"/>
              <a:gd name="connsiteX70" fmla="*/ 955889 w 1160720"/>
              <a:gd name="connsiteY70" fmla="*/ 368673 h 2585590"/>
              <a:gd name="connsiteX71" fmla="*/ 1037821 w 1160720"/>
              <a:gd name="connsiteY71" fmla="*/ 423291 h 2585590"/>
              <a:gd name="connsiteX72" fmla="*/ 1078788 w 1160720"/>
              <a:gd name="connsiteY72" fmla="*/ 505218 h 2585590"/>
              <a:gd name="connsiteX73" fmla="*/ 1051477 w 1160720"/>
              <a:gd name="connsiteY73" fmla="*/ 641764 h 2585590"/>
              <a:gd name="connsiteX74" fmla="*/ 1037821 w 1160720"/>
              <a:gd name="connsiteY74" fmla="*/ 723691 h 2585590"/>
              <a:gd name="connsiteX75" fmla="*/ 1010511 w 1160720"/>
              <a:gd name="connsiteY75" fmla="*/ 983127 h 2585590"/>
              <a:gd name="connsiteX76" fmla="*/ 942234 w 1160720"/>
              <a:gd name="connsiteY76" fmla="*/ 1106018 h 2585590"/>
              <a:gd name="connsiteX77" fmla="*/ 914923 w 1160720"/>
              <a:gd name="connsiteY77" fmla="*/ 1133328 h 2585590"/>
              <a:gd name="connsiteX78" fmla="*/ 819335 w 1160720"/>
              <a:gd name="connsiteY78" fmla="*/ 1256219 h 2585590"/>
              <a:gd name="connsiteX79" fmla="*/ 778369 w 1160720"/>
              <a:gd name="connsiteY79" fmla="*/ 1283528 h 2585590"/>
              <a:gd name="connsiteX80" fmla="*/ 532571 w 1160720"/>
              <a:gd name="connsiteY80" fmla="*/ 1269873 h 2585590"/>
              <a:gd name="connsiteX81" fmla="*/ 409673 w 1160720"/>
              <a:gd name="connsiteY81" fmla="*/ 1228909 h 2585590"/>
              <a:gd name="connsiteX82" fmla="*/ 368707 w 1160720"/>
              <a:gd name="connsiteY82" fmla="*/ 1215255 h 2585590"/>
              <a:gd name="connsiteX83" fmla="*/ 273119 w 1160720"/>
              <a:gd name="connsiteY83" fmla="*/ 1242564 h 2585590"/>
              <a:gd name="connsiteX84" fmla="*/ 259463 w 1160720"/>
              <a:gd name="connsiteY84" fmla="*/ 1283528 h 2585590"/>
              <a:gd name="connsiteX85" fmla="*/ 245808 w 1160720"/>
              <a:gd name="connsiteY85" fmla="*/ 1338146 h 2585590"/>
              <a:gd name="connsiteX86" fmla="*/ 232152 w 1160720"/>
              <a:gd name="connsiteY86" fmla="*/ 1529310 h 2585590"/>
              <a:gd name="connsiteX87" fmla="*/ 218497 w 1160720"/>
              <a:gd name="connsiteY87" fmla="*/ 1583928 h 2585590"/>
              <a:gd name="connsiteX88" fmla="*/ 204842 w 1160720"/>
              <a:gd name="connsiteY88" fmla="*/ 1706819 h 2585590"/>
              <a:gd name="connsiteX89" fmla="*/ 163875 w 1160720"/>
              <a:gd name="connsiteY89" fmla="*/ 1843364 h 2585590"/>
              <a:gd name="connsiteX90" fmla="*/ 150220 w 1160720"/>
              <a:gd name="connsiteY90" fmla="*/ 1911637 h 2585590"/>
              <a:gd name="connsiteX91" fmla="*/ 163875 w 1160720"/>
              <a:gd name="connsiteY91" fmla="*/ 2375892 h 2585590"/>
              <a:gd name="connsiteX92" fmla="*/ 177531 w 1160720"/>
              <a:gd name="connsiteY92" fmla="*/ 2416856 h 2585590"/>
              <a:gd name="connsiteX93" fmla="*/ 259463 w 1160720"/>
              <a:gd name="connsiteY93" fmla="*/ 2430510 h 2585590"/>
              <a:gd name="connsiteX94" fmla="*/ 327740 w 1160720"/>
              <a:gd name="connsiteY94" fmla="*/ 2444165 h 2585590"/>
              <a:gd name="connsiteX95" fmla="*/ 409673 w 1160720"/>
              <a:gd name="connsiteY95" fmla="*/ 2471474 h 2585590"/>
              <a:gd name="connsiteX96" fmla="*/ 450639 w 1160720"/>
              <a:gd name="connsiteY96" fmla="*/ 2512438 h 2585590"/>
              <a:gd name="connsiteX97" fmla="*/ 477950 w 1160720"/>
              <a:gd name="connsiteY97" fmla="*/ 2553401 h 2585590"/>
              <a:gd name="connsiteX98" fmla="*/ 559882 w 1160720"/>
              <a:gd name="connsiteY98" fmla="*/ 2580710 h 2585590"/>
              <a:gd name="connsiteX99" fmla="*/ 969544 w 1160720"/>
              <a:gd name="connsiteY99" fmla="*/ 2485128 h 2585590"/>
              <a:gd name="connsiteX100" fmla="*/ 1010511 w 1160720"/>
              <a:gd name="connsiteY100" fmla="*/ 2389547 h 2585590"/>
              <a:gd name="connsiteX101" fmla="*/ 1024166 w 1160720"/>
              <a:gd name="connsiteY101" fmla="*/ 2307619 h 2585590"/>
              <a:gd name="connsiteX102" fmla="*/ 1010511 w 1160720"/>
              <a:gd name="connsiteY102" fmla="*/ 2075492 h 2585590"/>
              <a:gd name="connsiteX103" fmla="*/ 996855 w 1160720"/>
              <a:gd name="connsiteY103" fmla="*/ 2020874 h 2585590"/>
              <a:gd name="connsiteX104" fmla="*/ 969544 w 1160720"/>
              <a:gd name="connsiteY104" fmla="*/ 1897983 h 2585590"/>
              <a:gd name="connsiteX105" fmla="*/ 955889 w 1160720"/>
              <a:gd name="connsiteY105" fmla="*/ 1857019 h 2585590"/>
              <a:gd name="connsiteX106" fmla="*/ 942234 w 1160720"/>
              <a:gd name="connsiteY106" fmla="*/ 1802401 h 2585590"/>
              <a:gd name="connsiteX107" fmla="*/ 928578 w 1160720"/>
              <a:gd name="connsiteY107" fmla="*/ 1761437 h 2585590"/>
              <a:gd name="connsiteX108" fmla="*/ 914923 w 1160720"/>
              <a:gd name="connsiteY108" fmla="*/ 1706819 h 2585590"/>
              <a:gd name="connsiteX109" fmla="*/ 887612 w 1160720"/>
              <a:gd name="connsiteY109" fmla="*/ 1611237 h 2585590"/>
              <a:gd name="connsiteX110" fmla="*/ 887612 w 1160720"/>
              <a:gd name="connsiteY110" fmla="*/ 450600 h 2585590"/>
              <a:gd name="connsiteX111" fmla="*/ 873956 w 1160720"/>
              <a:gd name="connsiteY111" fmla="*/ 286745 h 2585590"/>
              <a:gd name="connsiteX112" fmla="*/ 832990 w 1160720"/>
              <a:gd name="connsiteY112" fmla="*/ 109236 h 2585590"/>
              <a:gd name="connsiteX113" fmla="*/ 805679 w 1160720"/>
              <a:gd name="connsiteY113" fmla="*/ 68272 h 2585590"/>
              <a:gd name="connsiteX114" fmla="*/ 764713 w 1160720"/>
              <a:gd name="connsiteY114" fmla="*/ 40963 h 2585590"/>
              <a:gd name="connsiteX115" fmla="*/ 559882 w 1160720"/>
              <a:gd name="connsiteY115" fmla="*/ 54618 h 2585590"/>
              <a:gd name="connsiteX116" fmla="*/ 464294 w 1160720"/>
              <a:gd name="connsiteY116" fmla="*/ 68272 h 2585590"/>
              <a:gd name="connsiteX117" fmla="*/ 314085 w 1160720"/>
              <a:gd name="connsiteY117" fmla="*/ 95581 h 2585590"/>
              <a:gd name="connsiteX118" fmla="*/ 232152 w 1160720"/>
              <a:gd name="connsiteY118" fmla="*/ 109236 h 2585590"/>
              <a:gd name="connsiteX119" fmla="*/ 232152 w 1160720"/>
              <a:gd name="connsiteY119" fmla="*/ 969473 h 2585590"/>
              <a:gd name="connsiteX120" fmla="*/ 218497 w 1160720"/>
              <a:gd name="connsiteY120" fmla="*/ 1665855 h 2585590"/>
              <a:gd name="connsiteX121" fmla="*/ 273119 w 1160720"/>
              <a:gd name="connsiteY121" fmla="*/ 1911637 h 2585590"/>
              <a:gd name="connsiteX122" fmla="*/ 368707 w 1160720"/>
              <a:gd name="connsiteY122" fmla="*/ 1925292 h 2585590"/>
              <a:gd name="connsiteX123" fmla="*/ 669125 w 1160720"/>
              <a:gd name="connsiteY123" fmla="*/ 1911637 h 2585590"/>
              <a:gd name="connsiteX124" fmla="*/ 751058 w 1160720"/>
              <a:gd name="connsiteY124" fmla="*/ 1884328 h 2585590"/>
              <a:gd name="connsiteX125" fmla="*/ 873956 w 1160720"/>
              <a:gd name="connsiteY125" fmla="*/ 1897983 h 2585590"/>
              <a:gd name="connsiteX126" fmla="*/ 969544 w 1160720"/>
              <a:gd name="connsiteY126" fmla="*/ 1938946 h 2585590"/>
              <a:gd name="connsiteX127" fmla="*/ 1037821 w 1160720"/>
              <a:gd name="connsiteY127" fmla="*/ 2020874 h 2585590"/>
              <a:gd name="connsiteX128" fmla="*/ 1024166 w 1160720"/>
              <a:gd name="connsiteY128" fmla="*/ 2198383 h 2585590"/>
              <a:gd name="connsiteX129" fmla="*/ 928578 w 1160720"/>
              <a:gd name="connsiteY129" fmla="*/ 2253001 h 2585590"/>
              <a:gd name="connsiteX130" fmla="*/ 641815 w 1160720"/>
              <a:gd name="connsiteY130" fmla="*/ 2280310 h 2585590"/>
              <a:gd name="connsiteX131" fmla="*/ 368707 w 1160720"/>
              <a:gd name="connsiteY131" fmla="*/ 2307619 h 2585590"/>
              <a:gd name="connsiteX132" fmla="*/ 177531 w 1160720"/>
              <a:gd name="connsiteY132" fmla="*/ 2280310 h 2585590"/>
              <a:gd name="connsiteX133" fmla="*/ 95598 w 1160720"/>
              <a:gd name="connsiteY133" fmla="*/ 2225692 h 2585590"/>
              <a:gd name="connsiteX134" fmla="*/ 54632 w 1160720"/>
              <a:gd name="connsiteY134" fmla="*/ 2198383 h 2585590"/>
              <a:gd name="connsiteX135" fmla="*/ 27321 w 1160720"/>
              <a:gd name="connsiteY135" fmla="*/ 2157419 h 2585590"/>
              <a:gd name="connsiteX136" fmla="*/ 11 w 1160720"/>
              <a:gd name="connsiteY136" fmla="*/ 2061837 h 258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160720" h="2585590">
                <a:moveTo>
                  <a:pt x="573538" y="0"/>
                </a:moveTo>
                <a:cubicBezTo>
                  <a:pt x="669126" y="4551"/>
                  <a:pt x="765190" y="3087"/>
                  <a:pt x="860301" y="13654"/>
                </a:cubicBezTo>
                <a:cubicBezTo>
                  <a:pt x="888913" y="16833"/>
                  <a:pt x="914305" y="33981"/>
                  <a:pt x="942234" y="40963"/>
                </a:cubicBezTo>
                <a:lnTo>
                  <a:pt x="996855" y="54618"/>
                </a:lnTo>
                <a:cubicBezTo>
                  <a:pt x="1024166" y="72824"/>
                  <a:pt x="1060580" y="81926"/>
                  <a:pt x="1078788" y="109236"/>
                </a:cubicBezTo>
                <a:cubicBezTo>
                  <a:pt x="1127688" y="182582"/>
                  <a:pt x="1129039" y="169040"/>
                  <a:pt x="1147065" y="232127"/>
                </a:cubicBezTo>
                <a:cubicBezTo>
                  <a:pt x="1152221" y="250171"/>
                  <a:pt x="1156168" y="268539"/>
                  <a:pt x="1160720" y="286745"/>
                </a:cubicBezTo>
                <a:cubicBezTo>
                  <a:pt x="1156168" y="373224"/>
                  <a:pt x="1156629" y="460113"/>
                  <a:pt x="1147065" y="546182"/>
                </a:cubicBezTo>
                <a:cubicBezTo>
                  <a:pt x="1142920" y="583485"/>
                  <a:pt x="1128858" y="619006"/>
                  <a:pt x="1119754" y="655418"/>
                </a:cubicBezTo>
                <a:cubicBezTo>
                  <a:pt x="1115202" y="673624"/>
                  <a:pt x="1112033" y="692233"/>
                  <a:pt x="1106098" y="710036"/>
                </a:cubicBezTo>
                <a:lnTo>
                  <a:pt x="1078788" y="791964"/>
                </a:lnTo>
                <a:cubicBezTo>
                  <a:pt x="1074236" y="805618"/>
                  <a:pt x="1073116" y="820951"/>
                  <a:pt x="1065132" y="832927"/>
                </a:cubicBezTo>
                <a:cubicBezTo>
                  <a:pt x="1056028" y="846582"/>
                  <a:pt x="1048724" y="861625"/>
                  <a:pt x="1037821" y="873891"/>
                </a:cubicBezTo>
                <a:cubicBezTo>
                  <a:pt x="1012161" y="902757"/>
                  <a:pt x="977314" y="923683"/>
                  <a:pt x="955889" y="955818"/>
                </a:cubicBezTo>
                <a:cubicBezTo>
                  <a:pt x="946785" y="969473"/>
                  <a:pt x="942495" y="988084"/>
                  <a:pt x="928578" y="996782"/>
                </a:cubicBezTo>
                <a:cubicBezTo>
                  <a:pt x="904166" y="1012039"/>
                  <a:pt x="846646" y="1024091"/>
                  <a:pt x="846646" y="1024091"/>
                </a:cubicBezTo>
                <a:cubicBezTo>
                  <a:pt x="819335" y="1042297"/>
                  <a:pt x="795852" y="1068330"/>
                  <a:pt x="764713" y="1078709"/>
                </a:cubicBezTo>
                <a:lnTo>
                  <a:pt x="682781" y="1106018"/>
                </a:lnTo>
                <a:cubicBezTo>
                  <a:pt x="669126" y="1115121"/>
                  <a:pt x="656494" y="1125989"/>
                  <a:pt x="641815" y="1133328"/>
                </a:cubicBezTo>
                <a:cubicBezTo>
                  <a:pt x="599718" y="1154375"/>
                  <a:pt x="529251" y="1155931"/>
                  <a:pt x="491605" y="1160637"/>
                </a:cubicBezTo>
                <a:lnTo>
                  <a:pt x="368707" y="1201600"/>
                </a:lnTo>
                <a:lnTo>
                  <a:pt x="327740" y="1215255"/>
                </a:lnTo>
                <a:lnTo>
                  <a:pt x="286774" y="1228909"/>
                </a:lnTo>
                <a:lnTo>
                  <a:pt x="204842" y="1106018"/>
                </a:lnTo>
                <a:lnTo>
                  <a:pt x="177531" y="1065055"/>
                </a:lnTo>
                <a:lnTo>
                  <a:pt x="150220" y="1024091"/>
                </a:lnTo>
                <a:cubicBezTo>
                  <a:pt x="145668" y="1005885"/>
                  <a:pt x="141721" y="987517"/>
                  <a:pt x="136565" y="969473"/>
                </a:cubicBezTo>
                <a:cubicBezTo>
                  <a:pt x="97385" y="832351"/>
                  <a:pt x="151941" y="1044633"/>
                  <a:pt x="109254" y="873891"/>
                </a:cubicBezTo>
                <a:cubicBezTo>
                  <a:pt x="113806" y="791964"/>
                  <a:pt x="115129" y="709793"/>
                  <a:pt x="122909" y="628109"/>
                </a:cubicBezTo>
                <a:cubicBezTo>
                  <a:pt x="124274" y="613780"/>
                  <a:pt x="127728" y="598506"/>
                  <a:pt x="136565" y="587145"/>
                </a:cubicBezTo>
                <a:cubicBezTo>
                  <a:pt x="160278" y="556659"/>
                  <a:pt x="197072" y="537353"/>
                  <a:pt x="218497" y="505218"/>
                </a:cubicBezTo>
                <a:cubicBezTo>
                  <a:pt x="253793" y="452278"/>
                  <a:pt x="230239" y="469443"/>
                  <a:pt x="286774" y="450600"/>
                </a:cubicBezTo>
                <a:cubicBezTo>
                  <a:pt x="501320" y="307579"/>
                  <a:pt x="335897" y="395045"/>
                  <a:pt x="846646" y="409636"/>
                </a:cubicBezTo>
                <a:cubicBezTo>
                  <a:pt x="860301" y="423291"/>
                  <a:pt x="878233" y="433719"/>
                  <a:pt x="887612" y="450600"/>
                </a:cubicBezTo>
                <a:cubicBezTo>
                  <a:pt x="901593" y="475763"/>
                  <a:pt x="902049" y="506780"/>
                  <a:pt x="914923" y="532527"/>
                </a:cubicBezTo>
                <a:cubicBezTo>
                  <a:pt x="948671" y="600019"/>
                  <a:pt x="935797" y="567834"/>
                  <a:pt x="955889" y="628109"/>
                </a:cubicBezTo>
                <a:lnTo>
                  <a:pt x="983200" y="901200"/>
                </a:lnTo>
                <a:cubicBezTo>
                  <a:pt x="987752" y="946715"/>
                  <a:pt x="989334" y="992626"/>
                  <a:pt x="996855" y="1037746"/>
                </a:cubicBezTo>
                <a:cubicBezTo>
                  <a:pt x="1007585" y="1102121"/>
                  <a:pt x="1007871" y="1117259"/>
                  <a:pt x="1024166" y="1174291"/>
                </a:cubicBezTo>
                <a:cubicBezTo>
                  <a:pt x="1028120" y="1188130"/>
                  <a:pt x="1034584" y="1201230"/>
                  <a:pt x="1037821" y="1215255"/>
                </a:cubicBezTo>
                <a:cubicBezTo>
                  <a:pt x="1066055" y="1337595"/>
                  <a:pt x="1064334" y="1345419"/>
                  <a:pt x="1078788" y="1461037"/>
                </a:cubicBezTo>
                <a:cubicBezTo>
                  <a:pt x="1074236" y="1638546"/>
                  <a:pt x="1073579" y="1816198"/>
                  <a:pt x="1065132" y="1993564"/>
                </a:cubicBezTo>
                <a:cubicBezTo>
                  <a:pt x="1064447" y="2007941"/>
                  <a:pt x="1055431" y="2020689"/>
                  <a:pt x="1051477" y="2034528"/>
                </a:cubicBezTo>
                <a:cubicBezTo>
                  <a:pt x="1044052" y="2060515"/>
                  <a:pt x="1023488" y="2158099"/>
                  <a:pt x="1010511" y="2171074"/>
                </a:cubicBezTo>
                <a:lnTo>
                  <a:pt x="969544" y="2212037"/>
                </a:lnTo>
                <a:cubicBezTo>
                  <a:pt x="964992" y="2225692"/>
                  <a:pt x="964881" y="2241762"/>
                  <a:pt x="955889" y="2253001"/>
                </a:cubicBezTo>
                <a:cubicBezTo>
                  <a:pt x="945637" y="2265816"/>
                  <a:pt x="930346" y="2274702"/>
                  <a:pt x="914923" y="2280310"/>
                </a:cubicBezTo>
                <a:cubicBezTo>
                  <a:pt x="879647" y="2293137"/>
                  <a:pt x="841288" y="2295750"/>
                  <a:pt x="805679" y="2307619"/>
                </a:cubicBezTo>
                <a:lnTo>
                  <a:pt x="764713" y="2321274"/>
                </a:lnTo>
                <a:cubicBezTo>
                  <a:pt x="726343" y="2317786"/>
                  <a:pt x="626077" y="2320232"/>
                  <a:pt x="573538" y="2293965"/>
                </a:cubicBezTo>
                <a:cubicBezTo>
                  <a:pt x="551333" y="2282863"/>
                  <a:pt x="493423" y="2236522"/>
                  <a:pt x="477950" y="2225692"/>
                </a:cubicBezTo>
                <a:cubicBezTo>
                  <a:pt x="463072" y="2215278"/>
                  <a:pt x="362652" y="2151365"/>
                  <a:pt x="341396" y="2130110"/>
                </a:cubicBezTo>
                <a:cubicBezTo>
                  <a:pt x="323496" y="2112210"/>
                  <a:pt x="251385" y="2003602"/>
                  <a:pt x="245808" y="1993564"/>
                </a:cubicBezTo>
                <a:cubicBezTo>
                  <a:pt x="238818" y="1980982"/>
                  <a:pt x="237206" y="1966078"/>
                  <a:pt x="232152" y="1952601"/>
                </a:cubicBezTo>
                <a:cubicBezTo>
                  <a:pt x="223545" y="1929651"/>
                  <a:pt x="215114" y="1906583"/>
                  <a:pt x="204842" y="1884328"/>
                </a:cubicBezTo>
                <a:cubicBezTo>
                  <a:pt x="187781" y="1847365"/>
                  <a:pt x="163094" y="1813713"/>
                  <a:pt x="150220" y="1775092"/>
                </a:cubicBezTo>
                <a:cubicBezTo>
                  <a:pt x="145668" y="1761437"/>
                  <a:pt x="140519" y="1747967"/>
                  <a:pt x="136565" y="1734128"/>
                </a:cubicBezTo>
                <a:cubicBezTo>
                  <a:pt x="125602" y="1695761"/>
                  <a:pt x="116297" y="1649970"/>
                  <a:pt x="109254" y="1611237"/>
                </a:cubicBezTo>
                <a:cubicBezTo>
                  <a:pt x="104301" y="1583998"/>
                  <a:pt x="101028" y="1556458"/>
                  <a:pt x="95598" y="1529310"/>
                </a:cubicBezTo>
                <a:cubicBezTo>
                  <a:pt x="91917" y="1510908"/>
                  <a:pt x="86014" y="1493011"/>
                  <a:pt x="81943" y="1474691"/>
                </a:cubicBezTo>
                <a:cubicBezTo>
                  <a:pt x="76908" y="1452036"/>
                  <a:pt x="73323" y="1429074"/>
                  <a:pt x="68288" y="1406419"/>
                </a:cubicBezTo>
                <a:cubicBezTo>
                  <a:pt x="29719" y="1232870"/>
                  <a:pt x="82160" y="1489435"/>
                  <a:pt x="40977" y="1283528"/>
                </a:cubicBezTo>
                <a:cubicBezTo>
                  <a:pt x="50081" y="1060503"/>
                  <a:pt x="24511" y="833329"/>
                  <a:pt x="68288" y="614454"/>
                </a:cubicBezTo>
                <a:cubicBezTo>
                  <a:pt x="78058" y="565605"/>
                  <a:pt x="74092" y="540378"/>
                  <a:pt x="109254" y="505218"/>
                </a:cubicBezTo>
                <a:cubicBezTo>
                  <a:pt x="120859" y="493614"/>
                  <a:pt x="137612" y="488415"/>
                  <a:pt x="150220" y="477909"/>
                </a:cubicBezTo>
                <a:cubicBezTo>
                  <a:pt x="165056" y="465547"/>
                  <a:pt x="173037" y="443544"/>
                  <a:pt x="191186" y="436945"/>
                </a:cubicBezTo>
                <a:cubicBezTo>
                  <a:pt x="225675" y="424404"/>
                  <a:pt x="264159" y="428871"/>
                  <a:pt x="300430" y="423291"/>
                </a:cubicBezTo>
                <a:cubicBezTo>
                  <a:pt x="372117" y="412263"/>
                  <a:pt x="377471" y="406714"/>
                  <a:pt x="450639" y="382327"/>
                </a:cubicBezTo>
                <a:cubicBezTo>
                  <a:pt x="556519" y="347036"/>
                  <a:pt x="477258" y="369629"/>
                  <a:pt x="696436" y="355018"/>
                </a:cubicBezTo>
                <a:cubicBezTo>
                  <a:pt x="796079" y="330108"/>
                  <a:pt x="756169" y="333851"/>
                  <a:pt x="914923" y="355018"/>
                </a:cubicBezTo>
                <a:cubicBezTo>
                  <a:pt x="929191" y="356920"/>
                  <a:pt x="943306" y="361683"/>
                  <a:pt x="955889" y="368673"/>
                </a:cubicBezTo>
                <a:cubicBezTo>
                  <a:pt x="984582" y="384612"/>
                  <a:pt x="1037821" y="423291"/>
                  <a:pt x="1037821" y="423291"/>
                </a:cubicBezTo>
                <a:cubicBezTo>
                  <a:pt x="1051629" y="444001"/>
                  <a:pt x="1078788" y="476952"/>
                  <a:pt x="1078788" y="505218"/>
                </a:cubicBezTo>
                <a:cubicBezTo>
                  <a:pt x="1078788" y="624365"/>
                  <a:pt x="1068292" y="566101"/>
                  <a:pt x="1051477" y="641764"/>
                </a:cubicBezTo>
                <a:cubicBezTo>
                  <a:pt x="1045471" y="668790"/>
                  <a:pt x="1042373" y="696382"/>
                  <a:pt x="1037821" y="723691"/>
                </a:cubicBezTo>
                <a:cubicBezTo>
                  <a:pt x="1030899" y="813674"/>
                  <a:pt x="1029791" y="896374"/>
                  <a:pt x="1010511" y="983127"/>
                </a:cubicBezTo>
                <a:cubicBezTo>
                  <a:pt x="1000699" y="1027279"/>
                  <a:pt x="972404" y="1075849"/>
                  <a:pt x="942234" y="1106018"/>
                </a:cubicBezTo>
                <a:cubicBezTo>
                  <a:pt x="933130" y="1115121"/>
                  <a:pt x="922648" y="1123029"/>
                  <a:pt x="914923" y="1133328"/>
                </a:cubicBezTo>
                <a:cubicBezTo>
                  <a:pt x="864172" y="1200991"/>
                  <a:pt x="874930" y="1209893"/>
                  <a:pt x="819335" y="1256219"/>
                </a:cubicBezTo>
                <a:cubicBezTo>
                  <a:pt x="806727" y="1266725"/>
                  <a:pt x="792024" y="1274425"/>
                  <a:pt x="778369" y="1283528"/>
                </a:cubicBezTo>
                <a:cubicBezTo>
                  <a:pt x="696436" y="1278976"/>
                  <a:pt x="613996" y="1280051"/>
                  <a:pt x="532571" y="1269873"/>
                </a:cubicBezTo>
                <a:cubicBezTo>
                  <a:pt x="532563" y="1269872"/>
                  <a:pt x="430160" y="1235737"/>
                  <a:pt x="409673" y="1228909"/>
                </a:cubicBezTo>
                <a:lnTo>
                  <a:pt x="368707" y="1215255"/>
                </a:lnTo>
                <a:cubicBezTo>
                  <a:pt x="336844" y="1224358"/>
                  <a:pt x="301220" y="1225002"/>
                  <a:pt x="273119" y="1242564"/>
                </a:cubicBezTo>
                <a:cubicBezTo>
                  <a:pt x="260913" y="1250192"/>
                  <a:pt x="263417" y="1269688"/>
                  <a:pt x="259463" y="1283528"/>
                </a:cubicBezTo>
                <a:cubicBezTo>
                  <a:pt x="254307" y="1301572"/>
                  <a:pt x="250360" y="1319940"/>
                  <a:pt x="245808" y="1338146"/>
                </a:cubicBezTo>
                <a:cubicBezTo>
                  <a:pt x="241256" y="1401867"/>
                  <a:pt x="239207" y="1465817"/>
                  <a:pt x="232152" y="1529310"/>
                </a:cubicBezTo>
                <a:cubicBezTo>
                  <a:pt x="230079" y="1547962"/>
                  <a:pt x="221351" y="1565380"/>
                  <a:pt x="218497" y="1583928"/>
                </a:cubicBezTo>
                <a:cubicBezTo>
                  <a:pt x="212230" y="1624664"/>
                  <a:pt x="211110" y="1666083"/>
                  <a:pt x="204842" y="1706819"/>
                </a:cubicBezTo>
                <a:cubicBezTo>
                  <a:pt x="189703" y="1805218"/>
                  <a:pt x="188686" y="1719314"/>
                  <a:pt x="163875" y="1843364"/>
                </a:cubicBezTo>
                <a:lnTo>
                  <a:pt x="150220" y="1911637"/>
                </a:lnTo>
                <a:cubicBezTo>
                  <a:pt x="154772" y="2066389"/>
                  <a:pt x="155518" y="2221299"/>
                  <a:pt x="163875" y="2375892"/>
                </a:cubicBezTo>
                <a:cubicBezTo>
                  <a:pt x="164652" y="2390264"/>
                  <a:pt x="165034" y="2409715"/>
                  <a:pt x="177531" y="2416856"/>
                </a:cubicBezTo>
                <a:cubicBezTo>
                  <a:pt x="201571" y="2430592"/>
                  <a:pt x="232222" y="2425557"/>
                  <a:pt x="259463" y="2430510"/>
                </a:cubicBezTo>
                <a:cubicBezTo>
                  <a:pt x="282298" y="2434662"/>
                  <a:pt x="305348" y="2438058"/>
                  <a:pt x="327740" y="2444165"/>
                </a:cubicBezTo>
                <a:cubicBezTo>
                  <a:pt x="355514" y="2451739"/>
                  <a:pt x="409673" y="2471474"/>
                  <a:pt x="409673" y="2471474"/>
                </a:cubicBezTo>
                <a:cubicBezTo>
                  <a:pt x="423328" y="2485129"/>
                  <a:pt x="438276" y="2497603"/>
                  <a:pt x="450639" y="2512438"/>
                </a:cubicBezTo>
                <a:cubicBezTo>
                  <a:pt x="461145" y="2525045"/>
                  <a:pt x="464033" y="2544704"/>
                  <a:pt x="477950" y="2553401"/>
                </a:cubicBezTo>
                <a:cubicBezTo>
                  <a:pt x="502362" y="2568658"/>
                  <a:pt x="559882" y="2580710"/>
                  <a:pt x="559882" y="2580710"/>
                </a:cubicBezTo>
                <a:cubicBezTo>
                  <a:pt x="795279" y="2562604"/>
                  <a:pt x="877284" y="2643277"/>
                  <a:pt x="969544" y="2485128"/>
                </a:cubicBezTo>
                <a:cubicBezTo>
                  <a:pt x="987011" y="2455187"/>
                  <a:pt x="996855" y="2421407"/>
                  <a:pt x="1010511" y="2389547"/>
                </a:cubicBezTo>
                <a:cubicBezTo>
                  <a:pt x="1015063" y="2362238"/>
                  <a:pt x="1024166" y="2335305"/>
                  <a:pt x="1024166" y="2307619"/>
                </a:cubicBezTo>
                <a:cubicBezTo>
                  <a:pt x="1024166" y="2230110"/>
                  <a:pt x="1017860" y="2152652"/>
                  <a:pt x="1010511" y="2075492"/>
                </a:cubicBezTo>
                <a:cubicBezTo>
                  <a:pt x="1008732" y="2056810"/>
                  <a:pt x="1000926" y="2039193"/>
                  <a:pt x="996855" y="2020874"/>
                </a:cubicBezTo>
                <a:cubicBezTo>
                  <a:pt x="982769" y="1957493"/>
                  <a:pt x="986202" y="1956280"/>
                  <a:pt x="969544" y="1897983"/>
                </a:cubicBezTo>
                <a:cubicBezTo>
                  <a:pt x="965590" y="1884144"/>
                  <a:pt x="959843" y="1870858"/>
                  <a:pt x="955889" y="1857019"/>
                </a:cubicBezTo>
                <a:cubicBezTo>
                  <a:pt x="950733" y="1838975"/>
                  <a:pt x="947390" y="1820445"/>
                  <a:pt x="942234" y="1802401"/>
                </a:cubicBezTo>
                <a:cubicBezTo>
                  <a:pt x="938280" y="1788561"/>
                  <a:pt x="932532" y="1775277"/>
                  <a:pt x="928578" y="1761437"/>
                </a:cubicBezTo>
                <a:cubicBezTo>
                  <a:pt x="923422" y="1743393"/>
                  <a:pt x="920079" y="1724863"/>
                  <a:pt x="914923" y="1706819"/>
                </a:cubicBezTo>
                <a:cubicBezTo>
                  <a:pt x="875743" y="1569697"/>
                  <a:pt x="930299" y="1781979"/>
                  <a:pt x="887612" y="1611237"/>
                </a:cubicBezTo>
                <a:cubicBezTo>
                  <a:pt x="898195" y="965718"/>
                  <a:pt x="914743" y="938918"/>
                  <a:pt x="887612" y="450600"/>
                </a:cubicBezTo>
                <a:cubicBezTo>
                  <a:pt x="884572" y="395877"/>
                  <a:pt x="879694" y="341252"/>
                  <a:pt x="873956" y="286745"/>
                </a:cubicBezTo>
                <a:cubicBezTo>
                  <a:pt x="869627" y="245627"/>
                  <a:pt x="858496" y="147493"/>
                  <a:pt x="832990" y="109236"/>
                </a:cubicBezTo>
                <a:cubicBezTo>
                  <a:pt x="823886" y="95581"/>
                  <a:pt x="817284" y="79876"/>
                  <a:pt x="805679" y="68272"/>
                </a:cubicBezTo>
                <a:cubicBezTo>
                  <a:pt x="794074" y="56668"/>
                  <a:pt x="778368" y="50066"/>
                  <a:pt x="764713" y="40963"/>
                </a:cubicBezTo>
                <a:cubicBezTo>
                  <a:pt x="696436" y="45515"/>
                  <a:pt x="628030" y="48423"/>
                  <a:pt x="559882" y="54618"/>
                </a:cubicBezTo>
                <a:cubicBezTo>
                  <a:pt x="527828" y="57532"/>
                  <a:pt x="496106" y="63378"/>
                  <a:pt x="464294" y="68272"/>
                </a:cubicBezTo>
                <a:cubicBezTo>
                  <a:pt x="333570" y="88382"/>
                  <a:pt x="431221" y="74285"/>
                  <a:pt x="314085" y="95581"/>
                </a:cubicBezTo>
                <a:cubicBezTo>
                  <a:pt x="286844" y="100534"/>
                  <a:pt x="259463" y="104684"/>
                  <a:pt x="232152" y="109236"/>
                </a:cubicBezTo>
                <a:cubicBezTo>
                  <a:pt x="152379" y="428318"/>
                  <a:pt x="232152" y="89200"/>
                  <a:pt x="232152" y="969473"/>
                </a:cubicBezTo>
                <a:cubicBezTo>
                  <a:pt x="232152" y="1201645"/>
                  <a:pt x="223049" y="1433728"/>
                  <a:pt x="218497" y="1665855"/>
                </a:cubicBezTo>
                <a:cubicBezTo>
                  <a:pt x="228105" y="1829182"/>
                  <a:pt x="159527" y="1888920"/>
                  <a:pt x="273119" y="1911637"/>
                </a:cubicBezTo>
                <a:cubicBezTo>
                  <a:pt x="304680" y="1917949"/>
                  <a:pt x="336844" y="1920740"/>
                  <a:pt x="368707" y="1925292"/>
                </a:cubicBezTo>
                <a:cubicBezTo>
                  <a:pt x="468846" y="1920740"/>
                  <a:pt x="569453" y="1922316"/>
                  <a:pt x="669125" y="1911637"/>
                </a:cubicBezTo>
                <a:cubicBezTo>
                  <a:pt x="697749" y="1908570"/>
                  <a:pt x="751058" y="1884328"/>
                  <a:pt x="751058" y="1884328"/>
                </a:cubicBezTo>
                <a:cubicBezTo>
                  <a:pt x="792024" y="1888880"/>
                  <a:pt x="833299" y="1891207"/>
                  <a:pt x="873956" y="1897983"/>
                </a:cubicBezTo>
                <a:cubicBezTo>
                  <a:pt x="897215" y="1901859"/>
                  <a:pt x="954400" y="1928130"/>
                  <a:pt x="969544" y="1938946"/>
                </a:cubicBezTo>
                <a:cubicBezTo>
                  <a:pt x="1003001" y="1962842"/>
                  <a:pt x="1016043" y="1988208"/>
                  <a:pt x="1037821" y="2020874"/>
                </a:cubicBezTo>
                <a:cubicBezTo>
                  <a:pt x="1033269" y="2080044"/>
                  <a:pt x="1039458" y="2141042"/>
                  <a:pt x="1024166" y="2198383"/>
                </a:cubicBezTo>
                <a:cubicBezTo>
                  <a:pt x="1021285" y="2209185"/>
                  <a:pt x="929630" y="2252833"/>
                  <a:pt x="928578" y="2253001"/>
                </a:cubicBezTo>
                <a:cubicBezTo>
                  <a:pt x="833764" y="2268170"/>
                  <a:pt x="737416" y="2271348"/>
                  <a:pt x="641815" y="2280310"/>
                </a:cubicBezTo>
                <a:cubicBezTo>
                  <a:pt x="419272" y="2301172"/>
                  <a:pt x="567222" y="2285564"/>
                  <a:pt x="368707" y="2307619"/>
                </a:cubicBezTo>
                <a:cubicBezTo>
                  <a:pt x="364291" y="2307177"/>
                  <a:pt x="214659" y="2298873"/>
                  <a:pt x="177531" y="2280310"/>
                </a:cubicBezTo>
                <a:cubicBezTo>
                  <a:pt x="148173" y="2265632"/>
                  <a:pt x="122909" y="2243898"/>
                  <a:pt x="95598" y="2225692"/>
                </a:cubicBezTo>
                <a:lnTo>
                  <a:pt x="54632" y="2198383"/>
                </a:lnTo>
                <a:cubicBezTo>
                  <a:pt x="45528" y="2184728"/>
                  <a:pt x="33986" y="2172416"/>
                  <a:pt x="27321" y="2157419"/>
                </a:cubicBezTo>
                <a:cubicBezTo>
                  <a:pt x="-1428" y="2092736"/>
                  <a:pt x="11" y="2100869"/>
                  <a:pt x="11" y="2061837"/>
                </a:cubicBezTo>
              </a:path>
            </a:pathLst>
          </a:custGeom>
          <a:ln w="38100" cmpd="sng"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323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Obstacle 1</a:t>
            </a:r>
            <a:r>
              <a:rPr kumimoji="1" lang="en-US" altLang="zh-CN" dirty="0" smtClean="0"/>
              <a:t>: Poor </a:t>
            </a:r>
            <a:r>
              <a:rPr kumimoji="1" lang="en-US" altLang="zh-CN" dirty="0"/>
              <a:t>Cache Locality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 smtClean="0"/>
              <a:t>First obstacle: inefficient cache utilization</a:t>
            </a: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509903"/>
              </p:ext>
            </p:extLst>
          </p:nvPr>
        </p:nvGraphicFramePr>
        <p:xfrm>
          <a:off x="539552" y="1988840"/>
          <a:ext cx="75608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984" y="5373216"/>
            <a:ext cx="65024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4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Obstacle 2: </a:t>
            </a:r>
            <a:r>
              <a:rPr kumimoji="1" lang="en-US" altLang="zh-CN" dirty="0" err="1"/>
              <a:t>Vectorization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4713387"/>
          </a:xfrm>
        </p:spPr>
        <p:txBody>
          <a:bodyPr/>
          <a:lstStyle/>
          <a:p>
            <a:r>
              <a:rPr lang="en-US" altLang="zh-CN" sz="2800" dirty="0" smtClean="0"/>
              <a:t>Second obstacle: inefficient </a:t>
            </a:r>
            <a:r>
              <a:rPr lang="en-US" altLang="zh-CN" sz="2800" dirty="0" err="1" smtClean="0"/>
              <a:t>vectorization</a:t>
            </a:r>
            <a:endParaRPr lang="en-US" altLang="zh-CN" sz="2400" dirty="0" smtClean="0"/>
          </a:p>
          <a:p>
            <a:pPr lvl="1"/>
            <a:r>
              <a:rPr lang="en-US" altLang="zh-CN" dirty="0" smtClean="0"/>
              <a:t>Invalid Computing</a:t>
            </a:r>
          </a:p>
          <a:p>
            <a:pPr lvl="2"/>
            <a:r>
              <a:rPr lang="en-US" altLang="zh-CN" dirty="0" smtClean="0"/>
              <a:t>Zero-Padding</a:t>
            </a:r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lvl="1"/>
            <a:endParaRPr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408" y="1977341"/>
            <a:ext cx="2632968" cy="22437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11760" y="6032321"/>
            <a:ext cx="6696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Xing </a:t>
            </a:r>
            <a:r>
              <a:rPr lang="en-US" altLang="zh-CN" sz="1200" dirty="0" smtClean="0"/>
              <a:t>Liu </a:t>
            </a:r>
            <a:r>
              <a:rPr lang="en-US" altLang="zh-CN" sz="1200" dirty="0" err="1" smtClean="0"/>
              <a:t>et.al</a:t>
            </a:r>
            <a:r>
              <a:rPr lang="en-US" altLang="zh-CN" sz="1200" dirty="0" smtClean="0"/>
              <a:t>. </a:t>
            </a:r>
            <a:r>
              <a:rPr lang="en-US" altLang="zh-CN" sz="1200" dirty="0" err="1" smtClean="0"/>
              <a:t>Efficient</a:t>
            </a:r>
            <a:r>
              <a:rPr lang="en-US" altLang="zh-CN" sz="1200" dirty="0" smtClean="0"/>
              <a:t> </a:t>
            </a:r>
            <a:r>
              <a:rPr lang="en-US" altLang="zh-CN" sz="1200" dirty="0"/>
              <a:t>Sparse Matrix-vector Multiplication on x86-based </a:t>
            </a:r>
            <a:r>
              <a:rPr lang="en-US" altLang="zh-CN" sz="1200" dirty="0" err="1" smtClean="0"/>
              <a:t>Manycore</a:t>
            </a:r>
            <a:r>
              <a:rPr lang="en-US" altLang="zh-CN" sz="1200" dirty="0"/>
              <a:t> </a:t>
            </a:r>
            <a:r>
              <a:rPr lang="en-US" altLang="zh-CN" sz="1200" dirty="0" smtClean="0"/>
              <a:t>Processors</a:t>
            </a:r>
            <a:r>
              <a:rPr lang="en-US" altLang="zh-CN" sz="1200" dirty="0"/>
              <a:t>. </a:t>
            </a:r>
            <a:r>
              <a:rPr lang="en-US" altLang="zh-CN" sz="1200" dirty="0" smtClean="0"/>
              <a:t>(</a:t>
            </a:r>
            <a:r>
              <a:rPr lang="en-US" altLang="zh-CN" sz="1200" dirty="0"/>
              <a:t>ICS ’13).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5919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Obstacle 2: </a:t>
            </a:r>
            <a:r>
              <a:rPr kumimoji="1" lang="en-US" altLang="zh-CN" dirty="0" err="1"/>
              <a:t>Vectorization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4713387"/>
          </a:xfrm>
        </p:spPr>
        <p:txBody>
          <a:bodyPr/>
          <a:lstStyle/>
          <a:p>
            <a:r>
              <a:rPr lang="en-US" altLang="zh-CN" sz="2800" dirty="0" smtClean="0"/>
              <a:t>Second obstacle: inefficient </a:t>
            </a:r>
            <a:r>
              <a:rPr lang="en-US" altLang="zh-CN" sz="2800" dirty="0" err="1" smtClean="0"/>
              <a:t>vectorization</a:t>
            </a:r>
            <a:endParaRPr lang="en-US" altLang="zh-CN" sz="2400" dirty="0" smtClean="0"/>
          </a:p>
          <a:p>
            <a:pPr lvl="1"/>
            <a:r>
              <a:rPr lang="en-US" altLang="zh-CN" dirty="0" smtClean="0"/>
              <a:t>Invalid Computing</a:t>
            </a:r>
          </a:p>
          <a:p>
            <a:pPr lvl="2"/>
            <a:r>
              <a:rPr lang="en-US" altLang="zh-CN" dirty="0" smtClean="0"/>
              <a:t>Zero-Padding</a:t>
            </a:r>
          </a:p>
          <a:p>
            <a:pPr lvl="2"/>
            <a:endParaRPr lang="en-US" altLang="zh-CN" dirty="0"/>
          </a:p>
          <a:p>
            <a:pPr lvl="1"/>
            <a:r>
              <a:rPr lang="en-US" altLang="zh-CN" dirty="0" smtClean="0"/>
              <a:t>Complicated</a:t>
            </a:r>
            <a:endParaRPr lang="en-US" altLang="zh-CN" dirty="0"/>
          </a:p>
          <a:p>
            <a:pPr lvl="2"/>
            <a:r>
              <a:rPr lang="en-US" altLang="zh-CN" dirty="0" smtClean="0"/>
              <a:t>Segmented sum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lvl="1"/>
            <a:endParaRPr lang="en-US" altLang="zh-CN" sz="24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864" y="1912957"/>
            <a:ext cx="2535560" cy="389230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5616" y="6055404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sz="1200" dirty="0" err="1"/>
              <a:t>Weifeng</a:t>
            </a:r>
            <a:r>
              <a:rPr lang="de-DE" altLang="zh-CN" sz="1200" dirty="0"/>
              <a:t> Liu </a:t>
            </a:r>
            <a:r>
              <a:rPr lang="de-DE" altLang="zh-CN" sz="1200" dirty="0" err="1"/>
              <a:t>and</a:t>
            </a:r>
            <a:r>
              <a:rPr lang="de-DE" altLang="zh-CN" sz="1200" dirty="0"/>
              <a:t> Brian </a:t>
            </a:r>
            <a:r>
              <a:rPr lang="de-DE" altLang="zh-CN" sz="1200" dirty="0" err="1" smtClean="0"/>
              <a:t>Vinter</a:t>
            </a:r>
            <a:r>
              <a:rPr lang="de-DE" altLang="zh-CN" sz="1200" dirty="0" smtClean="0"/>
              <a:t>. </a:t>
            </a:r>
            <a:r>
              <a:rPr lang="de-DE" altLang="zh-CN" sz="1200" dirty="0"/>
              <a:t>CSR5: An </a:t>
            </a:r>
            <a:r>
              <a:rPr lang="de-DE" altLang="zh-CN" sz="1200" dirty="0" err="1"/>
              <a:t>Ecient</a:t>
            </a:r>
            <a:r>
              <a:rPr lang="de-DE" altLang="zh-CN" sz="1200" dirty="0"/>
              <a:t> Storage </a:t>
            </a:r>
            <a:r>
              <a:rPr lang="de-DE" altLang="zh-CN" sz="1200" dirty="0" smtClean="0"/>
              <a:t>Format </a:t>
            </a:r>
            <a:r>
              <a:rPr lang="de-DE" altLang="zh-CN" sz="1200" dirty="0" err="1" smtClean="0"/>
              <a:t>for</a:t>
            </a:r>
            <a:r>
              <a:rPr lang="de-DE" altLang="zh-CN" sz="1200" dirty="0" smtClean="0"/>
              <a:t> </a:t>
            </a:r>
            <a:r>
              <a:rPr lang="de-DE" altLang="zh-CN" sz="1200" dirty="0"/>
              <a:t>Cross-</a:t>
            </a:r>
            <a:r>
              <a:rPr lang="de-DE" altLang="zh-CN" sz="1200" dirty="0" err="1"/>
              <a:t>Platform</a:t>
            </a:r>
            <a:r>
              <a:rPr lang="de-DE" altLang="zh-CN" sz="1200" dirty="0"/>
              <a:t> </a:t>
            </a:r>
            <a:r>
              <a:rPr lang="de-DE" altLang="zh-CN" sz="1200" dirty="0" err="1"/>
              <a:t>Sparse</a:t>
            </a:r>
            <a:r>
              <a:rPr lang="de-DE" altLang="zh-CN" sz="1200" dirty="0"/>
              <a:t> Matrix-</a:t>
            </a:r>
            <a:r>
              <a:rPr lang="de-DE" altLang="zh-CN" sz="1200" dirty="0" err="1"/>
              <a:t>Vector</a:t>
            </a:r>
            <a:r>
              <a:rPr lang="de-DE" altLang="zh-CN" sz="1200" dirty="0"/>
              <a:t> </a:t>
            </a:r>
            <a:r>
              <a:rPr lang="de-DE" altLang="zh-CN" sz="1200" dirty="0" err="1"/>
              <a:t>Multiplication</a:t>
            </a:r>
            <a:r>
              <a:rPr lang="de-DE" altLang="zh-CN" sz="1200" dirty="0"/>
              <a:t>. </a:t>
            </a:r>
            <a:r>
              <a:rPr lang="de-DE" altLang="zh-CN" sz="1200" dirty="0" smtClean="0"/>
              <a:t>(ICS</a:t>
            </a:r>
            <a:r>
              <a:rPr lang="en-US" altLang="zh-CN" sz="1200" dirty="0" smtClean="0"/>
              <a:t>’</a:t>
            </a:r>
            <a:r>
              <a:rPr lang="en-US" altLang="zh-CN" sz="1200" dirty="0"/>
              <a:t>15</a:t>
            </a:r>
            <a:r>
              <a:rPr lang="en-US" altLang="zh-CN" sz="1200" dirty="0" smtClean="0"/>
              <a:t>)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0375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4928" y="5373216"/>
            <a:ext cx="7941568" cy="752947"/>
          </a:xfrm>
        </p:spPr>
        <p:txBody>
          <a:bodyPr/>
          <a:lstStyle/>
          <a:p>
            <a:pPr marL="57150" indent="0">
              <a:buNone/>
            </a:pPr>
            <a:r>
              <a:rPr lang="en-US" altLang="zh-CN" sz="2400" dirty="0" smtClean="0"/>
              <a:t>The overhead need to be amortized with many iterations.</a:t>
            </a:r>
          </a:p>
          <a:p>
            <a:pPr marL="57150" indent="0">
              <a:buNone/>
            </a:pPr>
            <a:endParaRPr lang="en-US" altLang="zh-CN" sz="2400" dirty="0" smtClean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marL="457200" lvl="1" indent="0">
              <a:buNone/>
            </a:pPr>
            <a:endParaRPr lang="en-US" altLang="zh-CN" sz="2000" dirty="0" smtClean="0"/>
          </a:p>
          <a:p>
            <a:pPr marL="914400" lvl="2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lvl="1"/>
            <a:endParaRPr lang="en-US" altLang="zh-CN" sz="24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Obstacle 3: Extra Overhead</a:t>
            </a:r>
            <a:endParaRPr kumimoji="1" lang="zh-CN" altLang="en-US" dirty="0"/>
          </a:p>
        </p:txBody>
      </p:sp>
      <p:sp>
        <p:nvSpPr>
          <p:cNvPr id="8" name="五边形 7"/>
          <p:cNvSpPr/>
          <p:nvPr/>
        </p:nvSpPr>
        <p:spPr>
          <a:xfrm>
            <a:off x="1691680" y="3789039"/>
            <a:ext cx="1919943" cy="642321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Pre-processing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1" name="正偏差 10"/>
          <p:cNvSpPr/>
          <p:nvPr/>
        </p:nvSpPr>
        <p:spPr>
          <a:xfrm>
            <a:off x="3717787" y="3861048"/>
            <a:ext cx="494173" cy="432048"/>
          </a:xfrm>
          <a:prstGeom prst="mathPlus">
            <a:avLst/>
          </a:prstGeom>
          <a:solidFill>
            <a:srgbClr val="3366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手杖形箭头 22"/>
          <p:cNvSpPr/>
          <p:nvPr/>
        </p:nvSpPr>
        <p:spPr>
          <a:xfrm rot="16200000">
            <a:off x="1871699" y="1736813"/>
            <a:ext cx="936105" cy="720080"/>
          </a:xfrm>
          <a:prstGeom prst="uturnArrow">
            <a:avLst>
              <a:gd name="adj1" fmla="val 25000"/>
              <a:gd name="adj2" fmla="val 25000"/>
              <a:gd name="adj3" fmla="val 32224"/>
              <a:gd name="adj4" fmla="val 43750"/>
              <a:gd name="adj5" fmla="val 75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411760" y="1988841"/>
            <a:ext cx="223224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Iterative </a:t>
            </a:r>
            <a:r>
              <a:rPr kumimoji="1" lang="en-US" altLang="zh-CN" dirty="0" err="1" smtClean="0"/>
              <a:t>SpMV</a:t>
            </a:r>
            <a:endParaRPr kumimoji="1" lang="zh-CN" altLang="en-US" dirty="0"/>
          </a:p>
        </p:txBody>
      </p:sp>
      <p:sp>
        <p:nvSpPr>
          <p:cNvPr id="22" name="手杖形箭头 21"/>
          <p:cNvSpPr/>
          <p:nvPr/>
        </p:nvSpPr>
        <p:spPr>
          <a:xfrm rot="5400000">
            <a:off x="4067943" y="1772817"/>
            <a:ext cx="1008113" cy="864096"/>
          </a:xfrm>
          <a:prstGeom prst="utur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5" name="手杖形箭头 24"/>
          <p:cNvSpPr/>
          <p:nvPr/>
        </p:nvSpPr>
        <p:spPr>
          <a:xfrm rot="16200000">
            <a:off x="4103947" y="3681028"/>
            <a:ext cx="936105" cy="720080"/>
          </a:xfrm>
          <a:prstGeom prst="uturnArrow">
            <a:avLst>
              <a:gd name="adj1" fmla="val 25000"/>
              <a:gd name="adj2" fmla="val 25000"/>
              <a:gd name="adj3" fmla="val 32224"/>
              <a:gd name="adj4" fmla="val 43750"/>
              <a:gd name="adj5" fmla="val 75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27984" y="3933056"/>
            <a:ext cx="1584176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Iterative </a:t>
            </a:r>
            <a:r>
              <a:rPr kumimoji="1" lang="en-US" altLang="zh-CN" dirty="0" err="1" smtClean="0"/>
              <a:t>SpMV</a:t>
            </a:r>
            <a:endParaRPr kumimoji="1" lang="zh-CN" altLang="en-US" dirty="0"/>
          </a:p>
        </p:txBody>
      </p:sp>
      <p:sp>
        <p:nvSpPr>
          <p:cNvPr id="27" name="手杖形箭头 26"/>
          <p:cNvSpPr/>
          <p:nvPr/>
        </p:nvSpPr>
        <p:spPr>
          <a:xfrm rot="5400000">
            <a:off x="5364089" y="3717032"/>
            <a:ext cx="1008112" cy="864096"/>
          </a:xfrm>
          <a:prstGeom prst="utur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8" name="内容占位符 2"/>
          <p:cNvSpPr txBox="1">
            <a:spLocks/>
          </p:cNvSpPr>
          <p:nvPr/>
        </p:nvSpPr>
        <p:spPr bwMode="auto">
          <a:xfrm>
            <a:off x="1094008" y="2852937"/>
            <a:ext cx="585425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marL="57150" indent="0">
              <a:buFont typeface="Wingdings" pitchFamily="2" charset="2"/>
              <a:buNone/>
            </a:pPr>
            <a:r>
              <a:rPr lang="en-US" altLang="zh-CN" sz="2400" dirty="0" smtClean="0"/>
              <a:t>Execution time of n iterations:  ( n * </a:t>
            </a:r>
            <a:r>
              <a:rPr lang="en-US" altLang="zh-CN" sz="2400" dirty="0" err="1" smtClean="0"/>
              <a:t>T</a:t>
            </a:r>
            <a:r>
              <a:rPr lang="en-US" altLang="zh-CN" sz="2400" baseline="-25000" dirty="0" err="1" smtClean="0"/>
              <a:t>spmv</a:t>
            </a:r>
            <a:r>
              <a:rPr lang="en-US" altLang="zh-CN" sz="2400" baseline="-25000" dirty="0" smtClean="0"/>
              <a:t> </a:t>
            </a:r>
            <a:r>
              <a:rPr lang="en-US" altLang="zh-CN" sz="2400" dirty="0" smtClean="0"/>
              <a:t>)</a:t>
            </a:r>
            <a:endParaRPr lang="en-US" altLang="zh-CN" sz="2000" dirty="0" smtClean="0"/>
          </a:p>
        </p:txBody>
      </p:sp>
      <p:sp>
        <p:nvSpPr>
          <p:cNvPr id="29" name="内容占位符 2"/>
          <p:cNvSpPr txBox="1">
            <a:spLocks/>
          </p:cNvSpPr>
          <p:nvPr/>
        </p:nvSpPr>
        <p:spPr bwMode="auto">
          <a:xfrm>
            <a:off x="1094928" y="4725145"/>
            <a:ext cx="6645424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marL="57150" indent="0">
              <a:buFont typeface="Wingdings" pitchFamily="2" charset="2"/>
              <a:buNone/>
            </a:pPr>
            <a:r>
              <a:rPr lang="en-US" altLang="zh-CN" sz="2400" dirty="0" smtClean="0"/>
              <a:t>Execution time of n iterations:  (</a:t>
            </a:r>
            <a:r>
              <a:rPr lang="en-US" altLang="zh-CN" sz="2400" dirty="0" err="1" smtClean="0"/>
              <a:t>T</a:t>
            </a:r>
            <a:r>
              <a:rPr lang="en-US" altLang="zh-CN" sz="2400" baseline="-25000" dirty="0" err="1" smtClean="0"/>
              <a:t>pre</a:t>
            </a:r>
            <a:r>
              <a:rPr lang="en-US" altLang="zh-CN" sz="2400" dirty="0" smtClean="0"/>
              <a:t> + n * </a:t>
            </a:r>
            <a:r>
              <a:rPr lang="en-US" altLang="zh-CN" sz="2400" dirty="0" err="1" smtClean="0"/>
              <a:t>T</a:t>
            </a:r>
            <a:r>
              <a:rPr lang="en-US" altLang="zh-CN" sz="2400" baseline="-25000" dirty="0" err="1" smtClean="0"/>
              <a:t>new</a:t>
            </a:r>
            <a:r>
              <a:rPr lang="en-US" altLang="zh-CN" sz="2400" baseline="-25000" dirty="0" smtClean="0"/>
              <a:t> </a:t>
            </a:r>
            <a:r>
              <a:rPr lang="en-US" altLang="zh-CN" sz="2400" baseline="-25000" dirty="0" err="1" smtClean="0"/>
              <a:t>spmv</a:t>
            </a:r>
            <a:r>
              <a:rPr lang="en-US" altLang="zh-CN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988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1" grpId="0" animBg="1"/>
      <p:bldP spid="23" grpId="0" animBg="1"/>
      <p:bldP spid="24" grpId="0" animBg="1"/>
      <p:bldP spid="22" grpId="0" animBg="1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10952" y="4869160"/>
            <a:ext cx="6789440" cy="125700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/>
              <a:t>High overhead limits the practical application.</a:t>
            </a:r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marL="457200" lvl="1" indent="0">
              <a:buNone/>
            </a:pPr>
            <a:endParaRPr lang="en-US" altLang="zh-CN" sz="2000" dirty="0" smtClean="0"/>
          </a:p>
          <a:p>
            <a:pPr marL="914400" lvl="2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lvl="1"/>
            <a:endParaRPr lang="en-US" altLang="zh-CN" sz="24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Obstacle 3</a:t>
            </a:r>
            <a:r>
              <a:rPr kumimoji="1" lang="en-US" altLang="zh-CN" dirty="0" smtClean="0"/>
              <a:t>: Extra Overhead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84784"/>
            <a:ext cx="6571580" cy="32033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39752" y="5445224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 Could it be even lower?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6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Motivation: Summary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2276872"/>
            <a:ext cx="7715200" cy="3849291"/>
          </a:xfrm>
        </p:spPr>
        <p:txBody>
          <a:bodyPr/>
          <a:lstStyle/>
          <a:p>
            <a:pPr marL="0" indent="0">
              <a:buNone/>
            </a:pPr>
            <a:endParaRPr lang="en-US" altLang="zh-CN" sz="2800" dirty="0" smtClean="0"/>
          </a:p>
          <a:p>
            <a:pPr marL="514350" indent="-514350">
              <a:buFont typeface="Wingdings" charset="2"/>
              <a:buAutoNum type="circleNumWdBlackPlain"/>
            </a:pPr>
            <a:r>
              <a:rPr lang="en-US" altLang="zh-CN" sz="2800" dirty="0" smtClean="0"/>
              <a:t>Poor cache locality</a:t>
            </a:r>
          </a:p>
          <a:p>
            <a:pPr marL="0" indent="0">
              <a:lnSpc>
                <a:spcPct val="50000"/>
              </a:lnSpc>
              <a:buNone/>
            </a:pPr>
            <a:endParaRPr lang="en-US" altLang="zh-CN" sz="2800" dirty="0"/>
          </a:p>
          <a:p>
            <a:pPr marL="514350" indent="-514350">
              <a:buFont typeface="Wingdings" charset="2"/>
              <a:buAutoNum type="circleNumWdBlackPlain"/>
            </a:pPr>
            <a:r>
              <a:rPr lang="en-US" altLang="zh-CN" sz="2800" dirty="0" smtClean="0"/>
              <a:t>Inefficient </a:t>
            </a:r>
            <a:r>
              <a:rPr lang="en-US" altLang="zh-CN" sz="2800" dirty="0" err="1" smtClean="0"/>
              <a:t>vectorization</a:t>
            </a:r>
            <a:endParaRPr lang="en-US" altLang="zh-CN" sz="2800" dirty="0" smtClean="0"/>
          </a:p>
          <a:p>
            <a:pPr marL="0" indent="0">
              <a:lnSpc>
                <a:spcPct val="50000"/>
              </a:lnSpc>
              <a:buNone/>
            </a:pPr>
            <a:endParaRPr lang="en-US" altLang="zh-CN" sz="2800" dirty="0"/>
          </a:p>
          <a:p>
            <a:pPr marL="514350" indent="-514350">
              <a:buFont typeface="Wingdings" charset="2"/>
              <a:buAutoNum type="circleNumWdBlackPlain"/>
            </a:pPr>
            <a:r>
              <a:rPr lang="en-US" altLang="zh-CN" sz="2800" dirty="0" smtClean="0"/>
              <a:t>Extra pre-processing overhead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lvl="1"/>
            <a:endParaRPr lang="en-US" altLang="zh-CN" sz="2400" dirty="0" smtClean="0"/>
          </a:p>
        </p:txBody>
      </p:sp>
      <p:sp>
        <p:nvSpPr>
          <p:cNvPr id="4" name="矩形 3"/>
          <p:cNvSpPr/>
          <p:nvPr/>
        </p:nvSpPr>
        <p:spPr>
          <a:xfrm>
            <a:off x="539552" y="134076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Three factors impede creating an efficient </a:t>
            </a:r>
            <a:r>
              <a:rPr lang="en-US" altLang="zh-CN" sz="2800" dirty="0" err="1"/>
              <a:t>SpMV</a:t>
            </a:r>
            <a:r>
              <a:rPr lang="en-US" altLang="zh-CN" sz="2800" dirty="0"/>
              <a:t> multiplication kernel: </a:t>
            </a:r>
          </a:p>
        </p:txBody>
      </p:sp>
    </p:spTree>
    <p:extLst>
      <p:ext uri="{BB962C8B-B14F-4D97-AF65-F5344CB8AC3E}">
        <p14:creationId xmlns:p14="http://schemas.microsoft.com/office/powerpoint/2010/main" val="23606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699538" y="39380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94078"/>
              </p:ext>
            </p:extLst>
          </p:nvPr>
        </p:nvGraphicFramePr>
        <p:xfrm>
          <a:off x="1259632" y="836712"/>
          <a:ext cx="2664296" cy="2376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037"/>
                <a:gridCol w="333037"/>
                <a:gridCol w="333037"/>
                <a:gridCol w="333037"/>
                <a:gridCol w="333037"/>
                <a:gridCol w="333037"/>
                <a:gridCol w="333037"/>
                <a:gridCol w="333037"/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60256"/>
              </p:ext>
            </p:extLst>
          </p:nvPr>
        </p:nvGraphicFramePr>
        <p:xfrm>
          <a:off x="5364088" y="908720"/>
          <a:ext cx="2736304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14250"/>
              </p:ext>
            </p:extLst>
          </p:nvPr>
        </p:nvGraphicFramePr>
        <p:xfrm>
          <a:off x="2987824" y="3759704"/>
          <a:ext cx="2736304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007354"/>
              </p:ext>
            </p:extLst>
          </p:nvPr>
        </p:nvGraphicFramePr>
        <p:xfrm>
          <a:off x="2986959" y="5361776"/>
          <a:ext cx="2736304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右箭头 18"/>
          <p:cNvSpPr/>
          <p:nvPr/>
        </p:nvSpPr>
        <p:spPr>
          <a:xfrm>
            <a:off x="4211960" y="1844824"/>
            <a:ext cx="792088" cy="360040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下箭头 19"/>
          <p:cNvSpPr/>
          <p:nvPr/>
        </p:nvSpPr>
        <p:spPr>
          <a:xfrm rot="1768908">
            <a:off x="5240252" y="3098409"/>
            <a:ext cx="281580" cy="741347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763688" y="4221088"/>
            <a:ext cx="68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SIMD</a:t>
            </a:r>
          </a:p>
          <a:p>
            <a:r>
              <a:rPr kumimoji="1" lang="en-US" altLang="zh-CN" dirty="0" smtClean="0"/>
              <a:t>lanes</a:t>
            </a:r>
            <a:endParaRPr kumimoji="1" lang="zh-CN" altLang="en-US" dirty="0"/>
          </a:p>
        </p:txBody>
      </p:sp>
      <p:cxnSp>
        <p:nvCxnSpPr>
          <p:cNvPr id="26" name="直线连接符 25"/>
          <p:cNvCxnSpPr/>
          <p:nvPr/>
        </p:nvCxnSpPr>
        <p:spPr>
          <a:xfrm>
            <a:off x="2411760" y="3789040"/>
            <a:ext cx="0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398132" y="371703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2398132" y="41397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2398132" y="44998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2398132" y="4859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cxnSp>
        <p:nvCxnSpPr>
          <p:cNvPr id="35" name="直线箭头连接符 34"/>
          <p:cNvCxnSpPr/>
          <p:nvPr/>
        </p:nvCxnSpPr>
        <p:spPr>
          <a:xfrm>
            <a:off x="2699792" y="393305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/>
          <p:cNvCxnSpPr/>
          <p:nvPr/>
        </p:nvCxnSpPr>
        <p:spPr>
          <a:xfrm>
            <a:off x="2699792" y="429309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/>
          <p:cNvCxnSpPr/>
          <p:nvPr/>
        </p:nvCxnSpPr>
        <p:spPr>
          <a:xfrm>
            <a:off x="2699792" y="465313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/>
          <p:cNvCxnSpPr/>
          <p:nvPr/>
        </p:nvCxnSpPr>
        <p:spPr>
          <a:xfrm>
            <a:off x="2699792" y="50131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76064"/>
          </a:xfrm>
        </p:spPr>
        <p:txBody>
          <a:bodyPr/>
          <a:lstStyle/>
          <a:p>
            <a:r>
              <a:rPr kumimoji="1" lang="en-US" altLang="zh-CN" dirty="0" smtClean="0"/>
              <a:t>General idea of CVR</a:t>
            </a:r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969801" y="5301208"/>
            <a:ext cx="87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Queue: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193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8" grpId="0"/>
      <p:bldP spid="29" grpId="0"/>
      <p:bldP spid="30" grpId="0"/>
      <p:bldP spid="3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General idea of CVR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1560" y="465313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l"/>
            </a:pPr>
            <a:r>
              <a:rPr lang="en-US" altLang="zh-CN" sz="2800" dirty="0" smtClean="0"/>
              <a:t>one row per lane</a:t>
            </a:r>
          </a:p>
          <a:p>
            <a:pPr marL="457200" indent="-457200">
              <a:buFont typeface="Wingdings" charset="2"/>
              <a:buChar char="l"/>
            </a:pPr>
            <a:r>
              <a:rPr lang="en-US" altLang="zh-CN" sz="2800" dirty="0" smtClean="0"/>
              <a:t>multi-rows together</a:t>
            </a:r>
          </a:p>
          <a:p>
            <a:pPr marL="457200" indent="-457200">
              <a:buFont typeface="Wingdings" charset="2"/>
              <a:buChar char="l"/>
            </a:pPr>
            <a:r>
              <a:rPr lang="en-US" altLang="zh-CN" sz="2800" dirty="0"/>
              <a:t>r</a:t>
            </a:r>
            <a:r>
              <a:rPr lang="en-US" altLang="zh-CN" sz="2800" dirty="0" smtClean="0"/>
              <a:t>ow by row</a:t>
            </a:r>
            <a:endParaRPr lang="en-US" altLang="zh-CN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10699538" y="39380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67178"/>
              </p:ext>
            </p:extLst>
          </p:nvPr>
        </p:nvGraphicFramePr>
        <p:xfrm>
          <a:off x="2915816" y="1484784"/>
          <a:ext cx="34203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020874"/>
              </p:ext>
            </p:extLst>
          </p:nvPr>
        </p:nvGraphicFramePr>
        <p:xfrm>
          <a:off x="2573778" y="1484784"/>
          <a:ext cx="34203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23528" y="198884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SIMD lanes</a:t>
            </a:r>
            <a:endParaRPr kumimoji="1" lang="zh-CN" altLang="en-US" dirty="0"/>
          </a:p>
        </p:txBody>
      </p:sp>
      <p:cxnSp>
        <p:nvCxnSpPr>
          <p:cNvPr id="14" name="直线连接符 13"/>
          <p:cNvCxnSpPr/>
          <p:nvPr/>
        </p:nvCxnSpPr>
        <p:spPr>
          <a:xfrm>
            <a:off x="1547664" y="1556792"/>
            <a:ext cx="0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534036" y="14847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534036" y="19075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534036" y="22675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534036" y="26276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cxnSp>
        <p:nvCxnSpPr>
          <p:cNvPr id="19" name="直线箭头连接符 18"/>
          <p:cNvCxnSpPr/>
          <p:nvPr/>
        </p:nvCxnSpPr>
        <p:spPr>
          <a:xfrm>
            <a:off x="1835696" y="17008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/>
          <p:cNvCxnSpPr/>
          <p:nvPr/>
        </p:nvCxnSpPr>
        <p:spPr>
          <a:xfrm>
            <a:off x="1835696" y="206084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/>
          <p:cNvCxnSpPr/>
          <p:nvPr/>
        </p:nvCxnSpPr>
        <p:spPr>
          <a:xfrm>
            <a:off x="1835696" y="24208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/>
          <p:nvPr/>
        </p:nvCxnSpPr>
        <p:spPr>
          <a:xfrm>
            <a:off x="1835696" y="278092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95912"/>
              </p:ext>
            </p:extLst>
          </p:nvPr>
        </p:nvGraphicFramePr>
        <p:xfrm>
          <a:off x="2915816" y="2564904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56172"/>
              </p:ext>
            </p:extLst>
          </p:nvPr>
        </p:nvGraphicFramePr>
        <p:xfrm>
          <a:off x="2555776" y="3273544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829402"/>
              </p:ext>
            </p:extLst>
          </p:nvPr>
        </p:nvGraphicFramePr>
        <p:xfrm>
          <a:off x="2555776" y="3861048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99288"/>
              </p:ext>
            </p:extLst>
          </p:nvPr>
        </p:nvGraphicFramePr>
        <p:xfrm>
          <a:off x="3923928" y="1484784"/>
          <a:ext cx="1368152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66101"/>
              </p:ext>
            </p:extLst>
          </p:nvPr>
        </p:nvGraphicFramePr>
        <p:xfrm>
          <a:off x="3581890" y="1484784"/>
          <a:ext cx="34203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306514"/>
              </p:ext>
            </p:extLst>
          </p:nvPr>
        </p:nvGraphicFramePr>
        <p:xfrm>
          <a:off x="3239852" y="1484784"/>
          <a:ext cx="34203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159698"/>
              </p:ext>
            </p:extLst>
          </p:nvPr>
        </p:nvGraphicFramePr>
        <p:xfrm>
          <a:off x="2879812" y="3273544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679160"/>
              </p:ext>
            </p:extLst>
          </p:nvPr>
        </p:nvGraphicFramePr>
        <p:xfrm>
          <a:off x="3221850" y="3279264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082318"/>
              </p:ext>
            </p:extLst>
          </p:nvPr>
        </p:nvGraphicFramePr>
        <p:xfrm>
          <a:off x="2915816" y="3861048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29" name="文本框 28"/>
          <p:cNvSpPr txBox="1"/>
          <p:nvPr/>
        </p:nvSpPr>
        <p:spPr>
          <a:xfrm>
            <a:off x="1619672" y="3284984"/>
            <a:ext cx="87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Queue: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031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531E-6 2.98217E-6 L -0.0394 2.98217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 -0.09442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 -0.09442 " pathEditMode="relative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 -0.09442 " pathEditMode="relative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General idea of CVR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1560" y="465313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l"/>
            </a:pPr>
            <a:r>
              <a:rPr lang="en-US" altLang="zh-CN" sz="2800" dirty="0" smtClean="0"/>
              <a:t>one row per lane</a:t>
            </a:r>
          </a:p>
          <a:p>
            <a:pPr marL="457200" indent="-457200">
              <a:buFont typeface="Wingdings" charset="2"/>
              <a:buChar char="l"/>
            </a:pPr>
            <a:r>
              <a:rPr lang="en-US" altLang="zh-CN" sz="2800" dirty="0" smtClean="0"/>
              <a:t>multi-rows together</a:t>
            </a:r>
          </a:p>
          <a:p>
            <a:pPr marL="457200" indent="-457200">
              <a:buFont typeface="Wingdings" charset="2"/>
              <a:buChar char="l"/>
            </a:pPr>
            <a:r>
              <a:rPr lang="en-US" altLang="zh-CN" sz="2800" dirty="0"/>
              <a:t>r</a:t>
            </a:r>
            <a:r>
              <a:rPr lang="en-US" altLang="zh-CN" sz="2800" dirty="0" smtClean="0"/>
              <a:t>ow by row</a:t>
            </a:r>
            <a:endParaRPr lang="en-US" altLang="zh-CN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10699538" y="39380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771003"/>
              </p:ext>
            </p:extLst>
          </p:nvPr>
        </p:nvGraphicFramePr>
        <p:xfrm>
          <a:off x="2915816" y="1484784"/>
          <a:ext cx="34203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424016"/>
              </p:ext>
            </p:extLst>
          </p:nvPr>
        </p:nvGraphicFramePr>
        <p:xfrm>
          <a:off x="2195736" y="1484784"/>
          <a:ext cx="34203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95536" y="198884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SIMD lanes</a:t>
            </a:r>
            <a:endParaRPr kumimoji="1" lang="zh-CN" altLang="en-US" dirty="0"/>
          </a:p>
        </p:txBody>
      </p:sp>
      <p:cxnSp>
        <p:nvCxnSpPr>
          <p:cNvPr id="14" name="直线连接符 13"/>
          <p:cNvCxnSpPr/>
          <p:nvPr/>
        </p:nvCxnSpPr>
        <p:spPr>
          <a:xfrm>
            <a:off x="1547664" y="1556792"/>
            <a:ext cx="0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534036" y="14847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534036" y="19075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534036" y="22675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534036" y="26276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cxnSp>
        <p:nvCxnSpPr>
          <p:cNvPr id="19" name="直线箭头连接符 18"/>
          <p:cNvCxnSpPr/>
          <p:nvPr/>
        </p:nvCxnSpPr>
        <p:spPr>
          <a:xfrm>
            <a:off x="1835696" y="17008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/>
          <p:cNvCxnSpPr/>
          <p:nvPr/>
        </p:nvCxnSpPr>
        <p:spPr>
          <a:xfrm>
            <a:off x="1835696" y="206084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/>
          <p:cNvCxnSpPr/>
          <p:nvPr/>
        </p:nvCxnSpPr>
        <p:spPr>
          <a:xfrm>
            <a:off x="1835696" y="24208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/>
          <p:nvPr/>
        </p:nvCxnSpPr>
        <p:spPr>
          <a:xfrm>
            <a:off x="1835696" y="278092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172882"/>
              </p:ext>
            </p:extLst>
          </p:nvPr>
        </p:nvGraphicFramePr>
        <p:xfrm>
          <a:off x="2915816" y="2564904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63155"/>
              </p:ext>
            </p:extLst>
          </p:nvPr>
        </p:nvGraphicFramePr>
        <p:xfrm>
          <a:off x="2915816" y="2564904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35387"/>
              </p:ext>
            </p:extLst>
          </p:nvPr>
        </p:nvGraphicFramePr>
        <p:xfrm>
          <a:off x="3923928" y="1484784"/>
          <a:ext cx="1368152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683872"/>
              </p:ext>
            </p:extLst>
          </p:nvPr>
        </p:nvGraphicFramePr>
        <p:xfrm>
          <a:off x="3581890" y="1484784"/>
          <a:ext cx="34203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290687"/>
              </p:ext>
            </p:extLst>
          </p:nvPr>
        </p:nvGraphicFramePr>
        <p:xfrm>
          <a:off x="3239852" y="1484784"/>
          <a:ext cx="34203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94115"/>
              </p:ext>
            </p:extLst>
          </p:nvPr>
        </p:nvGraphicFramePr>
        <p:xfrm>
          <a:off x="3239852" y="2564904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373659"/>
              </p:ext>
            </p:extLst>
          </p:nvPr>
        </p:nvGraphicFramePr>
        <p:xfrm>
          <a:off x="3581890" y="2570624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02021"/>
              </p:ext>
            </p:extLst>
          </p:nvPr>
        </p:nvGraphicFramePr>
        <p:xfrm>
          <a:off x="3221850" y="1844824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215523"/>
              </p:ext>
            </p:extLst>
          </p:nvPr>
        </p:nvGraphicFramePr>
        <p:xfrm>
          <a:off x="2555776" y="3861048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44293"/>
              </p:ext>
            </p:extLst>
          </p:nvPr>
        </p:nvGraphicFramePr>
        <p:xfrm>
          <a:off x="2915816" y="3861048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1619672" y="3851756"/>
            <a:ext cx="87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Queue: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052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23 0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23 0 " pathEditMode="relative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23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082 -0.29391 " pathEditMode="relative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082 -0.29391 " pathEditMode="relative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Overview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7146" y="1268760"/>
            <a:ext cx="8928992" cy="4525963"/>
          </a:xfrm>
        </p:spPr>
        <p:txBody>
          <a:bodyPr/>
          <a:lstStyle/>
          <a:p>
            <a:r>
              <a:rPr lang="en-US" altLang="zh-CN" sz="2600" dirty="0" smtClean="0"/>
              <a:t>Examined Sparse Matrix-vector Multiplication (</a:t>
            </a:r>
            <a:r>
              <a:rPr lang="en-US" altLang="zh-CN" sz="2600" dirty="0" err="1" smtClean="0"/>
              <a:t>SpMV</a:t>
            </a:r>
            <a:r>
              <a:rPr lang="en-US" altLang="zh-CN" sz="2600" dirty="0" smtClean="0"/>
              <a:t>) </a:t>
            </a:r>
            <a:r>
              <a:rPr lang="en-US" altLang="zh-CN" sz="2600" dirty="0"/>
              <a:t>kernel </a:t>
            </a:r>
          </a:p>
          <a:p>
            <a:pPr lvl="1"/>
            <a:r>
              <a:rPr kumimoji="1" lang="en-US" altLang="zh-CN" sz="2200" dirty="0" smtClean="0"/>
              <a:t>Memory Intensive</a:t>
            </a:r>
          </a:p>
          <a:p>
            <a:pPr lvl="1"/>
            <a:r>
              <a:rPr kumimoji="1" lang="en-US" altLang="zh-CN" sz="2200" dirty="0" smtClean="0"/>
              <a:t>Challenging for </a:t>
            </a:r>
            <a:r>
              <a:rPr kumimoji="1" lang="en-US" altLang="zh-CN" sz="2200" dirty="0" err="1" smtClean="0"/>
              <a:t>vectorization</a:t>
            </a:r>
            <a:endParaRPr kumimoji="1" lang="zh-CN" altLang="en-US" sz="2200" dirty="0"/>
          </a:p>
          <a:p>
            <a:r>
              <a:rPr lang="en-US" altLang="zh-CN" sz="2600" dirty="0"/>
              <a:t>Proposed a New Format: CVR</a:t>
            </a:r>
          </a:p>
          <a:p>
            <a:pPr lvl="1"/>
            <a:r>
              <a:rPr kumimoji="1" lang="en-US" altLang="zh-CN" sz="2200" dirty="0"/>
              <a:t>Better </a:t>
            </a:r>
            <a:r>
              <a:rPr kumimoji="1" lang="en-US" altLang="zh-CN" sz="2200" dirty="0" err="1"/>
              <a:t>vectorization</a:t>
            </a:r>
            <a:endParaRPr kumimoji="1" lang="en-US" altLang="zh-CN" sz="2200" dirty="0"/>
          </a:p>
          <a:p>
            <a:pPr lvl="1"/>
            <a:r>
              <a:rPr kumimoji="1" lang="en-US" altLang="zh-CN" sz="2200" dirty="0"/>
              <a:t>Better locality</a:t>
            </a:r>
          </a:p>
          <a:p>
            <a:r>
              <a:rPr lang="en-US" altLang="zh-CN" sz="2600" dirty="0" smtClean="0"/>
              <a:t>Compared </a:t>
            </a:r>
            <a:r>
              <a:rPr lang="en-US" altLang="zh-CN" sz="2600" dirty="0"/>
              <a:t>CVR with other </a:t>
            </a:r>
            <a:r>
              <a:rPr lang="en-US" altLang="zh-CN" sz="2600" dirty="0" smtClean="0"/>
              <a:t>formats/solutions</a:t>
            </a:r>
            <a:endParaRPr kumimoji="1" lang="en-US" altLang="zh-CN" sz="2200" dirty="0"/>
          </a:p>
          <a:p>
            <a:pPr lvl="1"/>
            <a:r>
              <a:rPr kumimoji="1" lang="en-US" altLang="zh-CN" sz="2200" dirty="0" err="1" smtClean="0"/>
              <a:t>SpMV</a:t>
            </a:r>
            <a:r>
              <a:rPr kumimoji="1" lang="en-US" altLang="zh-CN" sz="2200" dirty="0" smtClean="0"/>
              <a:t> Performance</a:t>
            </a:r>
          </a:p>
          <a:p>
            <a:pPr lvl="1"/>
            <a:r>
              <a:rPr kumimoji="1" lang="en-US" altLang="zh-CN" sz="2200" dirty="0" smtClean="0"/>
              <a:t>Overall Performance</a:t>
            </a:r>
          </a:p>
          <a:p>
            <a:pPr lvl="1"/>
            <a:r>
              <a:rPr kumimoji="1" lang="en-US" altLang="zh-CN" sz="2200" dirty="0" smtClean="0"/>
              <a:t>Cache Locality</a:t>
            </a:r>
            <a:endParaRPr kumimoji="1" lang="zh-CN" altLang="en-US" sz="2200" dirty="0"/>
          </a:p>
        </p:txBody>
      </p:sp>
      <p:sp>
        <p:nvSpPr>
          <p:cNvPr id="68" name="文本框 67"/>
          <p:cNvSpPr txBox="1"/>
          <p:nvPr/>
        </p:nvSpPr>
        <p:spPr>
          <a:xfrm>
            <a:off x="10871619" y="55100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157308" y="65160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024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20080"/>
          </a:xfrm>
        </p:spPr>
        <p:txBody>
          <a:bodyPr/>
          <a:lstStyle/>
          <a:p>
            <a:r>
              <a:rPr kumimoji="1" lang="en-US" altLang="zh-CN" dirty="0" smtClean="0"/>
              <a:t>General idea of CVR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1560" y="465313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l"/>
            </a:pPr>
            <a:r>
              <a:rPr lang="en-US" altLang="zh-CN" sz="2800" dirty="0" smtClean="0"/>
              <a:t>one row per lane</a:t>
            </a:r>
          </a:p>
          <a:p>
            <a:pPr marL="457200" indent="-457200">
              <a:buFont typeface="Wingdings" charset="2"/>
              <a:buChar char="l"/>
            </a:pPr>
            <a:r>
              <a:rPr lang="en-US" altLang="zh-CN" sz="2800" dirty="0" smtClean="0"/>
              <a:t>multi-rows together</a:t>
            </a:r>
          </a:p>
          <a:p>
            <a:pPr marL="457200" indent="-457200">
              <a:buFont typeface="Wingdings" charset="2"/>
              <a:buChar char="l"/>
            </a:pPr>
            <a:r>
              <a:rPr lang="en-US" altLang="zh-CN" sz="2800" dirty="0"/>
              <a:t>r</a:t>
            </a:r>
            <a:r>
              <a:rPr lang="en-US" altLang="zh-CN" sz="2800" dirty="0" smtClean="0"/>
              <a:t>ow by row</a:t>
            </a:r>
            <a:endParaRPr lang="en-US" altLang="zh-CN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10699538" y="39380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698595"/>
              </p:ext>
            </p:extLst>
          </p:nvPr>
        </p:nvGraphicFramePr>
        <p:xfrm>
          <a:off x="2555776" y="1484784"/>
          <a:ext cx="34203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903456"/>
              </p:ext>
            </p:extLst>
          </p:nvPr>
        </p:nvGraphicFramePr>
        <p:xfrm>
          <a:off x="2195736" y="1484784"/>
          <a:ext cx="34203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83436" y="198884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SIMD lanes</a:t>
            </a:r>
            <a:endParaRPr kumimoji="1" lang="zh-CN" altLang="en-US" dirty="0"/>
          </a:p>
        </p:txBody>
      </p:sp>
      <p:cxnSp>
        <p:nvCxnSpPr>
          <p:cNvPr id="14" name="直线连接符 13"/>
          <p:cNvCxnSpPr/>
          <p:nvPr/>
        </p:nvCxnSpPr>
        <p:spPr>
          <a:xfrm>
            <a:off x="1547664" y="1556792"/>
            <a:ext cx="0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534036" y="14847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534036" y="19075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534036" y="22675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534036" y="26276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cxnSp>
        <p:nvCxnSpPr>
          <p:cNvPr id="19" name="直线箭头连接符 18"/>
          <p:cNvCxnSpPr/>
          <p:nvPr/>
        </p:nvCxnSpPr>
        <p:spPr>
          <a:xfrm>
            <a:off x="1835696" y="17008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/>
          <p:cNvCxnSpPr/>
          <p:nvPr/>
        </p:nvCxnSpPr>
        <p:spPr>
          <a:xfrm>
            <a:off x="1835696" y="206084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/>
          <p:cNvCxnSpPr/>
          <p:nvPr/>
        </p:nvCxnSpPr>
        <p:spPr>
          <a:xfrm>
            <a:off x="1835696" y="24208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/>
          <p:nvPr/>
        </p:nvCxnSpPr>
        <p:spPr>
          <a:xfrm>
            <a:off x="1835696" y="278092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47551"/>
              </p:ext>
            </p:extLst>
          </p:nvPr>
        </p:nvGraphicFramePr>
        <p:xfrm>
          <a:off x="2555776" y="2564904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499619"/>
              </p:ext>
            </p:extLst>
          </p:nvPr>
        </p:nvGraphicFramePr>
        <p:xfrm>
          <a:off x="3581890" y="1484784"/>
          <a:ext cx="34203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826588"/>
              </p:ext>
            </p:extLst>
          </p:nvPr>
        </p:nvGraphicFramePr>
        <p:xfrm>
          <a:off x="3239852" y="1484784"/>
          <a:ext cx="34203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369939"/>
              </p:ext>
            </p:extLst>
          </p:nvPr>
        </p:nvGraphicFramePr>
        <p:xfrm>
          <a:off x="3239852" y="2564904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336070"/>
              </p:ext>
            </p:extLst>
          </p:nvPr>
        </p:nvGraphicFramePr>
        <p:xfrm>
          <a:off x="3581890" y="2570624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12873"/>
              </p:ext>
            </p:extLst>
          </p:nvPr>
        </p:nvGraphicFramePr>
        <p:xfrm>
          <a:off x="3221850" y="1844824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988021"/>
              </p:ext>
            </p:extLst>
          </p:nvPr>
        </p:nvGraphicFramePr>
        <p:xfrm>
          <a:off x="3221850" y="1844824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26560"/>
              </p:ext>
            </p:extLst>
          </p:nvPr>
        </p:nvGraphicFramePr>
        <p:xfrm>
          <a:off x="3581890" y="1844824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50960"/>
              </p:ext>
            </p:extLst>
          </p:nvPr>
        </p:nvGraphicFramePr>
        <p:xfrm>
          <a:off x="5724128" y="2614032"/>
          <a:ext cx="1368152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sp>
        <p:nvSpPr>
          <p:cNvPr id="30" name="文本框 29"/>
          <p:cNvSpPr txBox="1"/>
          <p:nvPr/>
        </p:nvSpPr>
        <p:spPr>
          <a:xfrm>
            <a:off x="6012160" y="1477640"/>
            <a:ext cx="68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SIMD</a:t>
            </a:r>
            <a:endParaRPr kumimoji="1" lang="zh-CN" altLang="en-US" dirty="0"/>
          </a:p>
        </p:txBody>
      </p:sp>
      <p:cxnSp>
        <p:nvCxnSpPr>
          <p:cNvPr id="24" name="直线连接符 23"/>
          <p:cNvCxnSpPr/>
          <p:nvPr/>
        </p:nvCxnSpPr>
        <p:spPr>
          <a:xfrm>
            <a:off x="5724128" y="1846972"/>
            <a:ext cx="12961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5710500" y="18469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0</a:t>
            </a:r>
            <a:endParaRPr kumimoji="1"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6072118" y="18469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/>
              <a:t>1</a:t>
            </a:r>
            <a:endParaRPr kumimoji="1"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6432158" y="18469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</a:t>
            </a:r>
            <a:endParaRPr kumimoji="1"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6792198" y="18376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3</a:t>
            </a:r>
            <a:endParaRPr kumimoji="1" lang="zh-CN" altLang="en-US" dirty="0"/>
          </a:p>
        </p:txBody>
      </p:sp>
      <p:graphicFrame>
        <p:nvGraphicFramePr>
          <p:cNvPr id="37" name="表格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453216"/>
              </p:ext>
            </p:extLst>
          </p:nvPr>
        </p:nvGraphicFramePr>
        <p:xfrm>
          <a:off x="2573778" y="2564904"/>
          <a:ext cx="34203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cxnSp>
        <p:nvCxnSpPr>
          <p:cNvPr id="41" name="直线箭头连接符 40"/>
          <p:cNvCxnSpPr/>
          <p:nvPr/>
        </p:nvCxnSpPr>
        <p:spPr>
          <a:xfrm>
            <a:off x="5868144" y="22163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44"/>
          <p:cNvCxnSpPr/>
          <p:nvPr/>
        </p:nvCxnSpPr>
        <p:spPr>
          <a:xfrm>
            <a:off x="6228184" y="22163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线箭头连接符 45"/>
          <p:cNvCxnSpPr/>
          <p:nvPr/>
        </p:nvCxnSpPr>
        <p:spPr>
          <a:xfrm>
            <a:off x="6588224" y="22163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线箭头连接符 46"/>
          <p:cNvCxnSpPr/>
          <p:nvPr/>
        </p:nvCxnSpPr>
        <p:spPr>
          <a:xfrm>
            <a:off x="6948264" y="22163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右箭头 49"/>
          <p:cNvSpPr/>
          <p:nvPr/>
        </p:nvSpPr>
        <p:spPr>
          <a:xfrm rot="1375006">
            <a:off x="4339681" y="2461782"/>
            <a:ext cx="1008112" cy="288032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153259"/>
              </p:ext>
            </p:extLst>
          </p:nvPr>
        </p:nvGraphicFramePr>
        <p:xfrm>
          <a:off x="3923928" y="1484784"/>
          <a:ext cx="1368152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796136" y="407707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CVR format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647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4 0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4 0 " pathEditMode="relative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4 0 " pathEditMode="relative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4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41 0 " pathEditMode="relative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41 0 " pathEditMode="relative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41 0 " pathEditMode="relative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with CVR</a:t>
            </a:r>
            <a:endParaRPr kumimoji="1" lang="zh-CN" altLang="en-US" dirty="0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321237"/>
              </p:ext>
            </p:extLst>
          </p:nvPr>
        </p:nvGraphicFramePr>
        <p:xfrm>
          <a:off x="683568" y="328498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3275856" y="1124744"/>
            <a:ext cx="68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SIMD</a:t>
            </a:r>
            <a:endParaRPr kumimoji="1" lang="zh-CN" altLang="en-US" dirty="0"/>
          </a:p>
        </p:txBody>
      </p:sp>
      <p:cxnSp>
        <p:nvCxnSpPr>
          <p:cNvPr id="25" name="直线连接符 24"/>
          <p:cNvCxnSpPr/>
          <p:nvPr/>
        </p:nvCxnSpPr>
        <p:spPr>
          <a:xfrm>
            <a:off x="2987824" y="1494076"/>
            <a:ext cx="12961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74196" y="14940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3335814" y="14940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3695854" y="14940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055894" y="14847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cxnSp>
        <p:nvCxnSpPr>
          <p:cNvPr id="30" name="直线箭头连接符 29"/>
          <p:cNvCxnSpPr/>
          <p:nvPr/>
        </p:nvCxnSpPr>
        <p:spPr>
          <a:xfrm>
            <a:off x="3131840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/>
          <p:cNvCxnSpPr/>
          <p:nvPr/>
        </p:nvCxnSpPr>
        <p:spPr>
          <a:xfrm>
            <a:off x="3491880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/>
          <p:cNvCxnSpPr/>
          <p:nvPr/>
        </p:nvCxnSpPr>
        <p:spPr>
          <a:xfrm>
            <a:off x="3851920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/>
          <p:cNvCxnSpPr/>
          <p:nvPr/>
        </p:nvCxnSpPr>
        <p:spPr>
          <a:xfrm>
            <a:off x="4211960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326622"/>
              </p:ext>
            </p:extLst>
          </p:nvPr>
        </p:nvGraphicFramePr>
        <p:xfrm>
          <a:off x="683568" y="220486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56528"/>
              </p:ext>
            </p:extLst>
          </p:nvPr>
        </p:nvGraphicFramePr>
        <p:xfrm>
          <a:off x="683568" y="256490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71217"/>
              </p:ext>
            </p:extLst>
          </p:nvPr>
        </p:nvGraphicFramePr>
        <p:xfrm>
          <a:off x="683568" y="292494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899592" y="1772816"/>
            <a:ext cx="97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matrix A</a:t>
            </a:r>
            <a:endParaRPr kumimoji="1" lang="zh-CN" altLang="en-US" dirty="0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771002"/>
              </p:ext>
            </p:extLst>
          </p:nvPr>
        </p:nvGraphicFramePr>
        <p:xfrm>
          <a:off x="2987824" y="3861048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1763688" y="3851756"/>
            <a:ext cx="119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t</a:t>
            </a:r>
            <a:r>
              <a:rPr kumimoji="1" lang="en-US" altLang="zh-CN" dirty="0" err="1" smtClean="0"/>
              <a:t>mp</a:t>
            </a:r>
            <a:r>
              <a:rPr kumimoji="1" lang="en-US" altLang="zh-CN" dirty="0" smtClean="0"/>
              <a:t> buffer</a:t>
            </a:r>
            <a:endParaRPr kumimoji="1" lang="zh-CN" altLang="en-US" dirty="0"/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510906"/>
              </p:ext>
            </p:extLst>
          </p:nvPr>
        </p:nvGraphicFramePr>
        <p:xfrm>
          <a:off x="683568" y="328498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476070"/>
              </p:ext>
            </p:extLst>
          </p:nvPr>
        </p:nvGraphicFramePr>
        <p:xfrm>
          <a:off x="683568" y="220486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743149"/>
              </p:ext>
            </p:extLst>
          </p:nvPr>
        </p:nvGraphicFramePr>
        <p:xfrm>
          <a:off x="683568" y="256490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58856"/>
              </p:ext>
            </p:extLst>
          </p:nvPr>
        </p:nvGraphicFramePr>
        <p:xfrm>
          <a:off x="683568" y="292494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表格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714102"/>
              </p:ext>
            </p:extLst>
          </p:nvPr>
        </p:nvGraphicFramePr>
        <p:xfrm>
          <a:off x="2195736" y="5013176"/>
          <a:ext cx="2088234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039"/>
                <a:gridCol w="348039"/>
                <a:gridCol w="348039"/>
                <a:gridCol w="348039"/>
                <a:gridCol w="348039"/>
                <a:gridCol w="348039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0" name="文本框 49"/>
          <p:cNvSpPr txBox="1"/>
          <p:nvPr/>
        </p:nvSpPr>
        <p:spPr>
          <a:xfrm>
            <a:off x="1187624" y="501317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</a:t>
            </a:r>
            <a:r>
              <a:rPr kumimoji="1" lang="en-US" altLang="zh-CN" dirty="0" smtClean="0"/>
              <a:t>ector y</a:t>
            </a:r>
            <a:endParaRPr kumimoji="1" lang="zh-CN" altLang="en-US" dirty="0"/>
          </a:p>
        </p:txBody>
      </p:sp>
      <p:graphicFrame>
        <p:nvGraphicFramePr>
          <p:cNvPr id="51" name="表格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637911"/>
              </p:ext>
            </p:extLst>
          </p:nvPr>
        </p:nvGraphicFramePr>
        <p:xfrm>
          <a:off x="2195734" y="5013176"/>
          <a:ext cx="2088234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039"/>
                <a:gridCol w="348039"/>
                <a:gridCol w="348039"/>
                <a:gridCol w="348039"/>
                <a:gridCol w="348039"/>
                <a:gridCol w="348039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8" name="矩形 57"/>
          <p:cNvSpPr/>
          <p:nvPr/>
        </p:nvSpPr>
        <p:spPr>
          <a:xfrm>
            <a:off x="4860032" y="1412776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en-US" altLang="zh-CN" sz="2000" dirty="0" smtClean="0"/>
              <a:t>Aligned memory references</a:t>
            </a:r>
          </a:p>
          <a:p>
            <a:pPr marL="342900" indent="-342900">
              <a:buFont typeface="Wingdings" charset="2"/>
              <a:buChar char="l"/>
            </a:pPr>
            <a:endParaRPr lang="en-US" altLang="zh-CN" sz="2000" dirty="0" smtClean="0"/>
          </a:p>
          <a:p>
            <a:pPr marL="342900" indent="-342900">
              <a:buFont typeface="Wingdings" charset="2"/>
              <a:buChar char="l"/>
            </a:pPr>
            <a:r>
              <a:rPr lang="en-US" altLang="zh-CN" sz="2000" dirty="0" smtClean="0"/>
              <a:t>Set a </a:t>
            </a:r>
            <a:r>
              <a:rPr lang="en-US" altLang="zh-CN" sz="2000" dirty="0" err="1" smtClean="0"/>
              <a:t>tmp</a:t>
            </a:r>
            <a:r>
              <a:rPr lang="en-US" altLang="zh-CN" sz="2000" dirty="0" smtClean="0"/>
              <a:t> buffer to store the intermediate data</a:t>
            </a:r>
          </a:p>
          <a:p>
            <a:endParaRPr lang="en-US" altLang="zh-CN" sz="2000" dirty="0"/>
          </a:p>
          <a:p>
            <a:pPr marL="342900" indent="-342900">
              <a:buFont typeface="Wingdings" charset="2"/>
              <a:buChar char="l"/>
            </a:pPr>
            <a:endParaRPr lang="en-US" altLang="zh-CN" sz="2000" dirty="0" smtClean="0"/>
          </a:p>
          <a:p>
            <a:endParaRPr lang="en-US" altLang="zh-CN" sz="2000" dirty="0" smtClean="0"/>
          </a:p>
          <a:p>
            <a:pPr marL="342900" indent="-342900">
              <a:buFont typeface="Wingdings" charset="2"/>
              <a:buChar char="l"/>
            </a:pPr>
            <a:endParaRPr lang="en-US" altLang="zh-CN" sz="2000" dirty="0"/>
          </a:p>
          <a:p>
            <a:pPr marL="342900" indent="-342900">
              <a:buFont typeface="Wingdings" charset="2"/>
              <a:buChar char="l"/>
            </a:pP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2834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with CVR</a:t>
            </a:r>
            <a:endParaRPr kumimoji="1" lang="zh-CN" altLang="en-US" dirty="0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067466"/>
              </p:ext>
            </p:extLst>
          </p:nvPr>
        </p:nvGraphicFramePr>
        <p:xfrm>
          <a:off x="683568" y="328498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3275856" y="1124744"/>
            <a:ext cx="68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SIMD</a:t>
            </a:r>
            <a:endParaRPr kumimoji="1" lang="zh-CN" altLang="en-US" dirty="0"/>
          </a:p>
        </p:txBody>
      </p:sp>
      <p:cxnSp>
        <p:nvCxnSpPr>
          <p:cNvPr id="25" name="直线连接符 24"/>
          <p:cNvCxnSpPr/>
          <p:nvPr/>
        </p:nvCxnSpPr>
        <p:spPr>
          <a:xfrm>
            <a:off x="2987824" y="1494076"/>
            <a:ext cx="12961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74196" y="14940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3335814" y="14940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3695854" y="14940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055894" y="14847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cxnSp>
        <p:nvCxnSpPr>
          <p:cNvPr id="30" name="直线箭头连接符 29"/>
          <p:cNvCxnSpPr/>
          <p:nvPr/>
        </p:nvCxnSpPr>
        <p:spPr>
          <a:xfrm>
            <a:off x="3131840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/>
          <p:cNvCxnSpPr/>
          <p:nvPr/>
        </p:nvCxnSpPr>
        <p:spPr>
          <a:xfrm>
            <a:off x="3491880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/>
          <p:cNvCxnSpPr/>
          <p:nvPr/>
        </p:nvCxnSpPr>
        <p:spPr>
          <a:xfrm>
            <a:off x="3851920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/>
          <p:cNvCxnSpPr/>
          <p:nvPr/>
        </p:nvCxnSpPr>
        <p:spPr>
          <a:xfrm>
            <a:off x="4211960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526010"/>
              </p:ext>
            </p:extLst>
          </p:nvPr>
        </p:nvGraphicFramePr>
        <p:xfrm>
          <a:off x="683568" y="220486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997868"/>
              </p:ext>
            </p:extLst>
          </p:nvPr>
        </p:nvGraphicFramePr>
        <p:xfrm>
          <a:off x="683568" y="256490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7490"/>
              </p:ext>
            </p:extLst>
          </p:nvPr>
        </p:nvGraphicFramePr>
        <p:xfrm>
          <a:off x="683568" y="292494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899592" y="1772816"/>
            <a:ext cx="97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matrix A</a:t>
            </a:r>
            <a:endParaRPr kumimoji="1" lang="zh-CN" altLang="en-US" dirty="0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169712"/>
              </p:ext>
            </p:extLst>
          </p:nvPr>
        </p:nvGraphicFramePr>
        <p:xfrm>
          <a:off x="2987824" y="3861048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1835696" y="3851756"/>
            <a:ext cx="119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t</a:t>
            </a:r>
            <a:r>
              <a:rPr kumimoji="1" lang="en-US" altLang="zh-CN" dirty="0" err="1" smtClean="0"/>
              <a:t>mp</a:t>
            </a:r>
            <a:r>
              <a:rPr kumimoji="1" lang="en-US" altLang="zh-CN" dirty="0" smtClean="0"/>
              <a:t> buffer</a:t>
            </a:r>
            <a:endParaRPr kumimoji="1" lang="zh-CN" altLang="en-US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429788"/>
              </p:ext>
            </p:extLst>
          </p:nvPr>
        </p:nvGraphicFramePr>
        <p:xfrm>
          <a:off x="2195736" y="5013176"/>
          <a:ext cx="2088234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039"/>
                <a:gridCol w="348039"/>
                <a:gridCol w="348039"/>
                <a:gridCol w="348039"/>
                <a:gridCol w="348039"/>
                <a:gridCol w="348039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1187624" y="501317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</a:t>
            </a:r>
            <a:r>
              <a:rPr kumimoji="1" lang="en-US" altLang="zh-CN" dirty="0" smtClean="0"/>
              <a:t>ector y</a:t>
            </a:r>
            <a:endParaRPr kumimoji="1" lang="zh-CN" altLang="en-US" dirty="0"/>
          </a:p>
        </p:txBody>
      </p:sp>
      <p:cxnSp>
        <p:nvCxnSpPr>
          <p:cNvPr id="6" name="直线箭头连接符 5"/>
          <p:cNvCxnSpPr/>
          <p:nvPr/>
        </p:nvCxnSpPr>
        <p:spPr>
          <a:xfrm>
            <a:off x="3131840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/>
          <p:cNvCxnSpPr/>
          <p:nvPr/>
        </p:nvCxnSpPr>
        <p:spPr>
          <a:xfrm>
            <a:off x="3491880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/>
          <p:cNvCxnSpPr/>
          <p:nvPr/>
        </p:nvCxnSpPr>
        <p:spPr>
          <a:xfrm>
            <a:off x="3851920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/>
          <p:cNvCxnSpPr/>
          <p:nvPr/>
        </p:nvCxnSpPr>
        <p:spPr>
          <a:xfrm>
            <a:off x="4211960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017696"/>
              </p:ext>
            </p:extLst>
          </p:nvPr>
        </p:nvGraphicFramePr>
        <p:xfrm>
          <a:off x="2987824" y="3861048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587090"/>
              </p:ext>
            </p:extLst>
          </p:nvPr>
        </p:nvGraphicFramePr>
        <p:xfrm>
          <a:off x="2195734" y="5013176"/>
          <a:ext cx="2088234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039"/>
                <a:gridCol w="348039"/>
                <a:gridCol w="348039"/>
                <a:gridCol w="348039"/>
                <a:gridCol w="348039"/>
                <a:gridCol w="348039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44" name="直线箭头连接符 43"/>
          <p:cNvCxnSpPr/>
          <p:nvPr/>
        </p:nvCxnSpPr>
        <p:spPr>
          <a:xfrm flipH="1">
            <a:off x="3491880" y="4077072"/>
            <a:ext cx="72008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表格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87433"/>
              </p:ext>
            </p:extLst>
          </p:nvPr>
        </p:nvGraphicFramePr>
        <p:xfrm>
          <a:off x="2987824" y="3861048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表格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871419"/>
              </p:ext>
            </p:extLst>
          </p:nvPr>
        </p:nvGraphicFramePr>
        <p:xfrm>
          <a:off x="683568" y="328498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表格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125917"/>
              </p:ext>
            </p:extLst>
          </p:nvPr>
        </p:nvGraphicFramePr>
        <p:xfrm>
          <a:off x="683568" y="256490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表格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74188"/>
              </p:ext>
            </p:extLst>
          </p:nvPr>
        </p:nvGraphicFramePr>
        <p:xfrm>
          <a:off x="683568" y="292494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sp>
        <p:nvSpPr>
          <p:cNvPr id="50" name="矩形 49"/>
          <p:cNvSpPr/>
          <p:nvPr/>
        </p:nvSpPr>
        <p:spPr>
          <a:xfrm>
            <a:off x="4860032" y="1412776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en-US" altLang="zh-CN" sz="2000" dirty="0" smtClean="0"/>
              <a:t>Aligned memory references</a:t>
            </a:r>
          </a:p>
          <a:p>
            <a:pPr marL="342900" indent="-342900">
              <a:buFont typeface="Wingdings" charset="2"/>
              <a:buChar char="l"/>
            </a:pPr>
            <a:endParaRPr lang="en-US" altLang="zh-CN" sz="2000" dirty="0" smtClean="0"/>
          </a:p>
          <a:p>
            <a:pPr marL="342900" indent="-342900">
              <a:buFont typeface="Wingdings" charset="2"/>
              <a:buChar char="l"/>
            </a:pPr>
            <a:r>
              <a:rPr lang="en-US" altLang="zh-CN" sz="2000" dirty="0" smtClean="0"/>
              <a:t>Set a </a:t>
            </a:r>
            <a:r>
              <a:rPr lang="en-US" altLang="zh-CN" sz="2000" dirty="0" err="1" smtClean="0"/>
              <a:t>tmp</a:t>
            </a:r>
            <a:r>
              <a:rPr lang="en-US" altLang="zh-CN" sz="2000" dirty="0" smtClean="0"/>
              <a:t> buffer to store the intermediate data</a:t>
            </a:r>
          </a:p>
          <a:p>
            <a:endParaRPr lang="en-US" altLang="zh-CN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zh-CN" sz="2000" dirty="0" smtClean="0"/>
              <a:t>Write y[</a:t>
            </a:r>
            <a:r>
              <a:rPr lang="en-US" altLang="zh-CN" sz="2000" dirty="0" err="1" smtClean="0"/>
              <a:t>i</a:t>
            </a:r>
            <a:r>
              <a:rPr lang="en-US" altLang="zh-CN" sz="2000" dirty="0" smtClean="0"/>
              <a:t>] only once</a:t>
            </a:r>
          </a:p>
          <a:p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83410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25208 -4.4444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with CVR</a:t>
            </a:r>
            <a:endParaRPr kumimoji="1" lang="zh-CN" altLang="en-US" dirty="0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376231"/>
              </p:ext>
            </p:extLst>
          </p:nvPr>
        </p:nvGraphicFramePr>
        <p:xfrm>
          <a:off x="683568" y="328498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3275856" y="1124744"/>
            <a:ext cx="68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SIMD</a:t>
            </a:r>
            <a:endParaRPr kumimoji="1" lang="zh-CN" altLang="en-US" dirty="0"/>
          </a:p>
        </p:txBody>
      </p:sp>
      <p:cxnSp>
        <p:nvCxnSpPr>
          <p:cNvPr id="25" name="直线连接符 24"/>
          <p:cNvCxnSpPr/>
          <p:nvPr/>
        </p:nvCxnSpPr>
        <p:spPr>
          <a:xfrm>
            <a:off x="2987824" y="1494076"/>
            <a:ext cx="12961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74196" y="14940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3335814" y="14940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3695854" y="14940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055894" y="14847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cxnSp>
        <p:nvCxnSpPr>
          <p:cNvPr id="30" name="直线箭头连接符 29"/>
          <p:cNvCxnSpPr/>
          <p:nvPr/>
        </p:nvCxnSpPr>
        <p:spPr>
          <a:xfrm>
            <a:off x="3131840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/>
          <p:cNvCxnSpPr/>
          <p:nvPr/>
        </p:nvCxnSpPr>
        <p:spPr>
          <a:xfrm>
            <a:off x="3491880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/>
          <p:cNvCxnSpPr/>
          <p:nvPr/>
        </p:nvCxnSpPr>
        <p:spPr>
          <a:xfrm>
            <a:off x="3851920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/>
          <p:cNvCxnSpPr/>
          <p:nvPr/>
        </p:nvCxnSpPr>
        <p:spPr>
          <a:xfrm>
            <a:off x="4211960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35635"/>
              </p:ext>
            </p:extLst>
          </p:nvPr>
        </p:nvGraphicFramePr>
        <p:xfrm>
          <a:off x="683568" y="256490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023216"/>
              </p:ext>
            </p:extLst>
          </p:nvPr>
        </p:nvGraphicFramePr>
        <p:xfrm>
          <a:off x="683568" y="292494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899592" y="1772816"/>
            <a:ext cx="97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matrix A</a:t>
            </a:r>
            <a:endParaRPr kumimoji="1" lang="zh-CN" altLang="en-US" dirty="0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857612"/>
              </p:ext>
            </p:extLst>
          </p:nvPr>
        </p:nvGraphicFramePr>
        <p:xfrm>
          <a:off x="2987824" y="3861048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1835696" y="3851756"/>
            <a:ext cx="119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t</a:t>
            </a:r>
            <a:r>
              <a:rPr kumimoji="1" lang="en-US" altLang="zh-CN" dirty="0" err="1" smtClean="0"/>
              <a:t>mp</a:t>
            </a:r>
            <a:r>
              <a:rPr kumimoji="1" lang="en-US" altLang="zh-CN" dirty="0" smtClean="0"/>
              <a:t> buffer</a:t>
            </a:r>
            <a:endParaRPr kumimoji="1" lang="zh-CN" altLang="en-US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603734"/>
              </p:ext>
            </p:extLst>
          </p:nvPr>
        </p:nvGraphicFramePr>
        <p:xfrm>
          <a:off x="2267744" y="5013176"/>
          <a:ext cx="2088234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039"/>
                <a:gridCol w="348039"/>
                <a:gridCol w="348039"/>
                <a:gridCol w="348039"/>
                <a:gridCol w="348039"/>
                <a:gridCol w="348039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1187624" y="501317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</a:t>
            </a:r>
            <a:r>
              <a:rPr kumimoji="1" lang="en-US" altLang="zh-CN" dirty="0" smtClean="0"/>
              <a:t>ector y</a:t>
            </a:r>
            <a:endParaRPr kumimoji="1" lang="zh-CN" altLang="en-US" dirty="0"/>
          </a:p>
        </p:txBody>
      </p:sp>
      <p:cxnSp>
        <p:nvCxnSpPr>
          <p:cNvPr id="6" name="直线箭头连接符 5"/>
          <p:cNvCxnSpPr/>
          <p:nvPr/>
        </p:nvCxnSpPr>
        <p:spPr>
          <a:xfrm>
            <a:off x="3131840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/>
          <p:cNvCxnSpPr/>
          <p:nvPr/>
        </p:nvCxnSpPr>
        <p:spPr>
          <a:xfrm>
            <a:off x="3491880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/>
          <p:cNvCxnSpPr/>
          <p:nvPr/>
        </p:nvCxnSpPr>
        <p:spPr>
          <a:xfrm>
            <a:off x="3851920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/>
          <p:cNvCxnSpPr/>
          <p:nvPr/>
        </p:nvCxnSpPr>
        <p:spPr>
          <a:xfrm>
            <a:off x="4211960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31989"/>
              </p:ext>
            </p:extLst>
          </p:nvPr>
        </p:nvGraphicFramePr>
        <p:xfrm>
          <a:off x="2987824" y="3861048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867390"/>
              </p:ext>
            </p:extLst>
          </p:nvPr>
        </p:nvGraphicFramePr>
        <p:xfrm>
          <a:off x="2267744" y="5013176"/>
          <a:ext cx="2088234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039"/>
                <a:gridCol w="348039"/>
                <a:gridCol w="348039"/>
                <a:gridCol w="348039"/>
                <a:gridCol w="348039"/>
                <a:gridCol w="348039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098666"/>
              </p:ext>
            </p:extLst>
          </p:nvPr>
        </p:nvGraphicFramePr>
        <p:xfrm>
          <a:off x="2987824" y="3861048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</a:tr>
            </a:tbl>
          </a:graphicData>
        </a:graphic>
      </p:graphicFrame>
      <p:cxnSp>
        <p:nvCxnSpPr>
          <p:cNvPr id="13" name="直线箭头连接符 12"/>
          <p:cNvCxnSpPr/>
          <p:nvPr/>
        </p:nvCxnSpPr>
        <p:spPr>
          <a:xfrm flipH="1">
            <a:off x="2771800" y="4077072"/>
            <a:ext cx="72008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38397"/>
              </p:ext>
            </p:extLst>
          </p:nvPr>
        </p:nvGraphicFramePr>
        <p:xfrm>
          <a:off x="683568" y="328498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表格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965611"/>
              </p:ext>
            </p:extLst>
          </p:nvPr>
        </p:nvGraphicFramePr>
        <p:xfrm>
          <a:off x="683568" y="220486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表格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976921"/>
              </p:ext>
            </p:extLst>
          </p:nvPr>
        </p:nvGraphicFramePr>
        <p:xfrm>
          <a:off x="683568" y="292494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sp>
        <p:nvSpPr>
          <p:cNvPr id="45" name="矩形 44"/>
          <p:cNvSpPr/>
          <p:nvPr/>
        </p:nvSpPr>
        <p:spPr>
          <a:xfrm>
            <a:off x="4860032" y="1412776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en-US" altLang="zh-CN" sz="2000" dirty="0" smtClean="0"/>
              <a:t>Aligned memory references</a:t>
            </a:r>
          </a:p>
          <a:p>
            <a:pPr marL="342900" indent="-342900">
              <a:buFont typeface="Wingdings" charset="2"/>
              <a:buChar char="l"/>
            </a:pPr>
            <a:endParaRPr lang="en-US" altLang="zh-CN" sz="2000" dirty="0" smtClean="0"/>
          </a:p>
          <a:p>
            <a:pPr marL="342900" indent="-342900">
              <a:buFont typeface="Wingdings" charset="2"/>
              <a:buChar char="l"/>
            </a:pPr>
            <a:r>
              <a:rPr lang="en-US" altLang="zh-CN" sz="2000" dirty="0" smtClean="0"/>
              <a:t>Set a </a:t>
            </a:r>
            <a:r>
              <a:rPr lang="en-US" altLang="zh-CN" sz="2000" dirty="0" err="1" smtClean="0"/>
              <a:t>tmp</a:t>
            </a:r>
            <a:r>
              <a:rPr lang="en-US" altLang="zh-CN" sz="2000" dirty="0" smtClean="0"/>
              <a:t> buffer to store the intermediate data</a:t>
            </a:r>
          </a:p>
          <a:p>
            <a:endParaRPr lang="en-US" altLang="zh-CN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zh-CN" sz="2000" dirty="0" smtClean="0"/>
              <a:t>Write y[</a:t>
            </a:r>
            <a:r>
              <a:rPr lang="en-US" altLang="zh-CN" sz="2000" dirty="0" err="1" smtClean="0"/>
              <a:t>i</a:t>
            </a:r>
            <a:r>
              <a:rPr lang="en-US" altLang="zh-CN" sz="2000" dirty="0" smtClean="0"/>
              <a:t>] only once</a:t>
            </a:r>
          </a:p>
          <a:p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26870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88889E-6 L 0.25191 -0.06296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with CVR</a:t>
            </a:r>
            <a:endParaRPr kumimoji="1" lang="zh-CN" altLang="en-US" dirty="0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89662"/>
              </p:ext>
            </p:extLst>
          </p:nvPr>
        </p:nvGraphicFramePr>
        <p:xfrm>
          <a:off x="683566" y="328498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3275854" y="1124744"/>
            <a:ext cx="68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SIMD</a:t>
            </a:r>
            <a:endParaRPr kumimoji="1" lang="zh-CN" altLang="en-US" dirty="0"/>
          </a:p>
        </p:txBody>
      </p:sp>
      <p:cxnSp>
        <p:nvCxnSpPr>
          <p:cNvPr id="25" name="直线连接符 24"/>
          <p:cNvCxnSpPr/>
          <p:nvPr/>
        </p:nvCxnSpPr>
        <p:spPr>
          <a:xfrm>
            <a:off x="2987822" y="1494076"/>
            <a:ext cx="12961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74194" y="14940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3335812" y="14940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3695852" y="14940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055892" y="14847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cxnSp>
        <p:nvCxnSpPr>
          <p:cNvPr id="30" name="直线箭头连接符 29"/>
          <p:cNvCxnSpPr/>
          <p:nvPr/>
        </p:nvCxnSpPr>
        <p:spPr>
          <a:xfrm>
            <a:off x="3131838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/>
          <p:cNvCxnSpPr/>
          <p:nvPr/>
        </p:nvCxnSpPr>
        <p:spPr>
          <a:xfrm>
            <a:off x="3491878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/>
          <p:cNvCxnSpPr/>
          <p:nvPr/>
        </p:nvCxnSpPr>
        <p:spPr>
          <a:xfrm>
            <a:off x="3851918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/>
          <p:cNvCxnSpPr/>
          <p:nvPr/>
        </p:nvCxnSpPr>
        <p:spPr>
          <a:xfrm>
            <a:off x="4211958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807438"/>
              </p:ext>
            </p:extLst>
          </p:nvPr>
        </p:nvGraphicFramePr>
        <p:xfrm>
          <a:off x="683566" y="292494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899590" y="1772816"/>
            <a:ext cx="97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matrix A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835694" y="3851756"/>
            <a:ext cx="119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t</a:t>
            </a:r>
            <a:r>
              <a:rPr kumimoji="1" lang="en-US" altLang="zh-CN" dirty="0" err="1" smtClean="0"/>
              <a:t>mp</a:t>
            </a:r>
            <a:r>
              <a:rPr kumimoji="1" lang="en-US" altLang="zh-CN" dirty="0" smtClean="0"/>
              <a:t> buffer</a:t>
            </a:r>
            <a:endParaRPr kumimoji="1" lang="zh-CN" altLang="en-US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170286"/>
              </p:ext>
            </p:extLst>
          </p:nvPr>
        </p:nvGraphicFramePr>
        <p:xfrm>
          <a:off x="2267742" y="5013176"/>
          <a:ext cx="2088234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039"/>
                <a:gridCol w="348039"/>
                <a:gridCol w="348039"/>
                <a:gridCol w="348039"/>
                <a:gridCol w="348039"/>
                <a:gridCol w="348039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1187622" y="501317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</a:t>
            </a:r>
            <a:r>
              <a:rPr kumimoji="1" lang="en-US" altLang="zh-CN" dirty="0" smtClean="0"/>
              <a:t>ector y</a:t>
            </a:r>
            <a:endParaRPr kumimoji="1" lang="zh-CN" altLang="en-US" dirty="0"/>
          </a:p>
        </p:txBody>
      </p:sp>
      <p:cxnSp>
        <p:nvCxnSpPr>
          <p:cNvPr id="6" name="直线箭头连接符 5"/>
          <p:cNvCxnSpPr/>
          <p:nvPr/>
        </p:nvCxnSpPr>
        <p:spPr>
          <a:xfrm>
            <a:off x="3131838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/>
          <p:cNvCxnSpPr/>
          <p:nvPr/>
        </p:nvCxnSpPr>
        <p:spPr>
          <a:xfrm>
            <a:off x="3491878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/>
          <p:cNvCxnSpPr/>
          <p:nvPr/>
        </p:nvCxnSpPr>
        <p:spPr>
          <a:xfrm>
            <a:off x="3851918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/>
          <p:cNvCxnSpPr/>
          <p:nvPr/>
        </p:nvCxnSpPr>
        <p:spPr>
          <a:xfrm>
            <a:off x="4211958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表格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347003"/>
              </p:ext>
            </p:extLst>
          </p:nvPr>
        </p:nvGraphicFramePr>
        <p:xfrm>
          <a:off x="2987822" y="3861048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019764"/>
              </p:ext>
            </p:extLst>
          </p:nvPr>
        </p:nvGraphicFramePr>
        <p:xfrm>
          <a:off x="2987822" y="3861048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51" name="表格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023931"/>
              </p:ext>
            </p:extLst>
          </p:nvPr>
        </p:nvGraphicFramePr>
        <p:xfrm>
          <a:off x="683566" y="328498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表格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66852"/>
              </p:ext>
            </p:extLst>
          </p:nvPr>
        </p:nvGraphicFramePr>
        <p:xfrm>
          <a:off x="683566" y="220486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表格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449511"/>
              </p:ext>
            </p:extLst>
          </p:nvPr>
        </p:nvGraphicFramePr>
        <p:xfrm>
          <a:off x="683566" y="256490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sp>
        <p:nvSpPr>
          <p:cNvPr id="55" name="矩形 54"/>
          <p:cNvSpPr/>
          <p:nvPr/>
        </p:nvSpPr>
        <p:spPr>
          <a:xfrm>
            <a:off x="4860032" y="1412776"/>
            <a:ext cx="4176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en-US" altLang="zh-CN" sz="2000" dirty="0" smtClean="0"/>
              <a:t>Aligned memory references</a:t>
            </a:r>
          </a:p>
          <a:p>
            <a:pPr marL="342900" indent="-342900">
              <a:buFont typeface="Wingdings" charset="2"/>
              <a:buChar char="l"/>
            </a:pPr>
            <a:endParaRPr lang="en-US" altLang="zh-CN" sz="2000" dirty="0" smtClean="0"/>
          </a:p>
          <a:p>
            <a:pPr marL="342900" indent="-342900">
              <a:buFont typeface="Wingdings" charset="2"/>
              <a:buChar char="l"/>
            </a:pPr>
            <a:r>
              <a:rPr lang="en-US" altLang="zh-CN" sz="2000" dirty="0" smtClean="0"/>
              <a:t>Set a </a:t>
            </a:r>
            <a:r>
              <a:rPr lang="en-US" altLang="zh-CN" sz="2000" dirty="0" err="1" smtClean="0"/>
              <a:t>tmp</a:t>
            </a:r>
            <a:r>
              <a:rPr lang="en-US" altLang="zh-CN" sz="2000" dirty="0" smtClean="0"/>
              <a:t> buffer to store the intermediate data</a:t>
            </a:r>
          </a:p>
          <a:p>
            <a:endParaRPr lang="en-US" altLang="zh-CN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zh-CN" sz="2000" dirty="0" smtClean="0"/>
              <a:t>Write y[</a:t>
            </a:r>
            <a:r>
              <a:rPr lang="en-US" altLang="zh-CN" sz="2000" dirty="0" err="1" smtClean="0"/>
              <a:t>i</a:t>
            </a:r>
            <a:r>
              <a:rPr lang="en-US" altLang="zh-CN" sz="2000" dirty="0" smtClean="0"/>
              <a:t>] only once</a:t>
            </a:r>
          </a:p>
          <a:p>
            <a:endParaRPr lang="en-US" altLang="zh-CN" sz="2000" dirty="0" smtClean="0"/>
          </a:p>
          <a:p>
            <a:pPr marL="342900" indent="-342900">
              <a:buFont typeface="Wingdings" charset="2"/>
              <a:buChar char="l"/>
            </a:pPr>
            <a:r>
              <a:rPr lang="en-US" altLang="zh-CN" sz="2000" dirty="0" err="1"/>
              <a:t>SpMV</a:t>
            </a:r>
            <a:r>
              <a:rPr lang="en-US" altLang="zh-CN" sz="2000" dirty="0"/>
              <a:t> is simplified through forward </a:t>
            </a:r>
            <a:r>
              <a:rPr lang="en-US" altLang="zh-CN" sz="2000" dirty="0" smtClean="0"/>
              <a:t>reduction</a:t>
            </a:r>
            <a:endParaRPr lang="en-US" altLang="zh-CN" sz="2000" dirty="0"/>
          </a:p>
          <a:p>
            <a:pPr marL="342900" indent="-342900">
              <a:buFont typeface="Wingdings" charset="2"/>
              <a:buChar char="l"/>
            </a:pP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300284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24809 -0.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with CVR</a:t>
            </a:r>
            <a:endParaRPr kumimoji="1" lang="zh-CN" altLang="en-US" dirty="0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87414"/>
              </p:ext>
            </p:extLst>
          </p:nvPr>
        </p:nvGraphicFramePr>
        <p:xfrm>
          <a:off x="683568" y="328498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3275856" y="1124744"/>
            <a:ext cx="68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SIMD</a:t>
            </a:r>
            <a:endParaRPr kumimoji="1" lang="zh-CN" altLang="en-US" dirty="0"/>
          </a:p>
        </p:txBody>
      </p:sp>
      <p:cxnSp>
        <p:nvCxnSpPr>
          <p:cNvPr id="25" name="直线连接符 24"/>
          <p:cNvCxnSpPr/>
          <p:nvPr/>
        </p:nvCxnSpPr>
        <p:spPr>
          <a:xfrm>
            <a:off x="2987824" y="1494076"/>
            <a:ext cx="12961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74196" y="14940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3335814" y="14940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3695854" y="14940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055894" y="14847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4</a:t>
            </a:r>
            <a:endParaRPr kumimoji="1" lang="zh-CN" altLang="en-US" dirty="0"/>
          </a:p>
        </p:txBody>
      </p:sp>
      <p:cxnSp>
        <p:nvCxnSpPr>
          <p:cNvPr id="30" name="直线箭头连接符 29"/>
          <p:cNvCxnSpPr/>
          <p:nvPr/>
        </p:nvCxnSpPr>
        <p:spPr>
          <a:xfrm>
            <a:off x="3131840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/>
          <p:cNvCxnSpPr/>
          <p:nvPr/>
        </p:nvCxnSpPr>
        <p:spPr>
          <a:xfrm>
            <a:off x="3491880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/>
          <p:cNvCxnSpPr/>
          <p:nvPr/>
        </p:nvCxnSpPr>
        <p:spPr>
          <a:xfrm>
            <a:off x="3851920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/>
          <p:cNvCxnSpPr/>
          <p:nvPr/>
        </p:nvCxnSpPr>
        <p:spPr>
          <a:xfrm>
            <a:off x="4211960" y="18634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899592" y="1772816"/>
            <a:ext cx="97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matrix A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835696" y="3851756"/>
            <a:ext cx="119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t</a:t>
            </a:r>
            <a:r>
              <a:rPr kumimoji="1" lang="en-US" altLang="zh-CN" dirty="0" err="1" smtClean="0"/>
              <a:t>mp</a:t>
            </a:r>
            <a:r>
              <a:rPr kumimoji="1" lang="en-US" altLang="zh-CN" dirty="0" smtClean="0"/>
              <a:t> buffer</a:t>
            </a:r>
            <a:endParaRPr kumimoji="1"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1187624" y="501317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</a:t>
            </a:r>
            <a:r>
              <a:rPr kumimoji="1" lang="en-US" altLang="zh-CN" dirty="0" smtClean="0"/>
              <a:t>ector y</a:t>
            </a:r>
            <a:endParaRPr kumimoji="1" lang="zh-CN" altLang="en-US" dirty="0"/>
          </a:p>
        </p:txBody>
      </p:sp>
      <p:cxnSp>
        <p:nvCxnSpPr>
          <p:cNvPr id="6" name="直线箭头连接符 5"/>
          <p:cNvCxnSpPr/>
          <p:nvPr/>
        </p:nvCxnSpPr>
        <p:spPr>
          <a:xfrm>
            <a:off x="3131840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/>
          <p:cNvCxnSpPr/>
          <p:nvPr/>
        </p:nvCxnSpPr>
        <p:spPr>
          <a:xfrm>
            <a:off x="3491880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/>
          <p:cNvCxnSpPr/>
          <p:nvPr/>
        </p:nvCxnSpPr>
        <p:spPr>
          <a:xfrm>
            <a:off x="3851920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/>
          <p:cNvCxnSpPr/>
          <p:nvPr/>
        </p:nvCxnSpPr>
        <p:spPr>
          <a:xfrm>
            <a:off x="4211960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表格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31953"/>
              </p:ext>
            </p:extLst>
          </p:nvPr>
        </p:nvGraphicFramePr>
        <p:xfrm>
          <a:off x="2987824" y="3861048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51" name="表格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109038"/>
              </p:ext>
            </p:extLst>
          </p:nvPr>
        </p:nvGraphicFramePr>
        <p:xfrm>
          <a:off x="2267742" y="5013176"/>
          <a:ext cx="2088234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039"/>
                <a:gridCol w="348039"/>
                <a:gridCol w="348039"/>
                <a:gridCol w="348039"/>
                <a:gridCol w="348039"/>
                <a:gridCol w="348039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94502"/>
              </p:ext>
            </p:extLst>
          </p:nvPr>
        </p:nvGraphicFramePr>
        <p:xfrm>
          <a:off x="2267744" y="5013176"/>
          <a:ext cx="2088234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039"/>
                <a:gridCol w="348039"/>
                <a:gridCol w="348039"/>
                <a:gridCol w="348039"/>
                <a:gridCol w="348039"/>
                <a:gridCol w="348039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557245"/>
              </p:ext>
            </p:extLst>
          </p:nvPr>
        </p:nvGraphicFramePr>
        <p:xfrm>
          <a:off x="2987824" y="3861048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3" name="直线箭头连接符 12"/>
          <p:cNvCxnSpPr/>
          <p:nvPr/>
        </p:nvCxnSpPr>
        <p:spPr>
          <a:xfrm flipH="1">
            <a:off x="2411760" y="4077072"/>
            <a:ext cx="72008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线箭头连接符 38"/>
          <p:cNvCxnSpPr/>
          <p:nvPr/>
        </p:nvCxnSpPr>
        <p:spPr>
          <a:xfrm>
            <a:off x="3491880" y="4077072"/>
            <a:ext cx="36004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39"/>
          <p:cNvCxnSpPr/>
          <p:nvPr/>
        </p:nvCxnSpPr>
        <p:spPr>
          <a:xfrm flipH="1">
            <a:off x="3131840" y="4005064"/>
            <a:ext cx="72008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40"/>
          <p:cNvCxnSpPr/>
          <p:nvPr/>
        </p:nvCxnSpPr>
        <p:spPr>
          <a:xfrm>
            <a:off x="4211960" y="407707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表格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12406"/>
              </p:ext>
            </p:extLst>
          </p:nvPr>
        </p:nvGraphicFramePr>
        <p:xfrm>
          <a:off x="683568" y="220486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表格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200337"/>
              </p:ext>
            </p:extLst>
          </p:nvPr>
        </p:nvGraphicFramePr>
        <p:xfrm>
          <a:off x="683568" y="256490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表格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02798"/>
              </p:ext>
            </p:extLst>
          </p:nvPr>
        </p:nvGraphicFramePr>
        <p:xfrm>
          <a:off x="683568" y="2924944"/>
          <a:ext cx="1368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97F"/>
                    </a:solidFill>
                  </a:tcPr>
                </a:tc>
              </a:tr>
            </a:tbl>
          </a:graphicData>
        </a:graphic>
      </p:graphicFrame>
      <p:sp>
        <p:nvSpPr>
          <p:cNvPr id="56" name="矩形 55"/>
          <p:cNvSpPr/>
          <p:nvPr/>
        </p:nvSpPr>
        <p:spPr>
          <a:xfrm>
            <a:off x="4860032" y="1412776"/>
            <a:ext cx="4176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en-US" altLang="zh-CN" sz="2000" dirty="0" smtClean="0"/>
              <a:t>Aligned memory references</a:t>
            </a:r>
          </a:p>
          <a:p>
            <a:pPr marL="342900" indent="-342900">
              <a:buFont typeface="Wingdings" charset="2"/>
              <a:buChar char="l"/>
            </a:pPr>
            <a:endParaRPr lang="en-US" altLang="zh-CN" sz="2000" dirty="0" smtClean="0"/>
          </a:p>
          <a:p>
            <a:pPr marL="342900" indent="-342900">
              <a:buFont typeface="Wingdings" charset="2"/>
              <a:buChar char="l"/>
            </a:pPr>
            <a:r>
              <a:rPr lang="en-US" altLang="zh-CN" sz="2000" dirty="0" smtClean="0"/>
              <a:t>Set a </a:t>
            </a:r>
            <a:r>
              <a:rPr lang="en-US" altLang="zh-CN" sz="2000" dirty="0" err="1" smtClean="0"/>
              <a:t>tmp</a:t>
            </a:r>
            <a:r>
              <a:rPr lang="en-US" altLang="zh-CN" sz="2000" dirty="0" smtClean="0"/>
              <a:t> buffer to store the intermediate data</a:t>
            </a:r>
          </a:p>
          <a:p>
            <a:endParaRPr lang="en-US" altLang="zh-CN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zh-CN" sz="2000" dirty="0" smtClean="0"/>
              <a:t>Write y[</a:t>
            </a:r>
            <a:r>
              <a:rPr lang="en-US" altLang="zh-CN" sz="2000" dirty="0" err="1" smtClean="0"/>
              <a:t>i</a:t>
            </a:r>
            <a:r>
              <a:rPr lang="en-US" altLang="zh-CN" sz="2000" dirty="0" smtClean="0"/>
              <a:t>] only once</a:t>
            </a:r>
          </a:p>
          <a:p>
            <a:endParaRPr lang="en-US" altLang="zh-CN" sz="2000" dirty="0" smtClean="0"/>
          </a:p>
          <a:p>
            <a:pPr marL="342900" indent="-342900">
              <a:buFont typeface="Wingdings" charset="2"/>
              <a:buChar char="l"/>
            </a:pPr>
            <a:r>
              <a:rPr lang="en-US" altLang="zh-CN" sz="2000" dirty="0" err="1"/>
              <a:t>SpMV</a:t>
            </a:r>
            <a:r>
              <a:rPr lang="en-US" altLang="zh-CN" sz="2000" dirty="0"/>
              <a:t> is simplified through forward </a:t>
            </a:r>
            <a:r>
              <a:rPr lang="en-US" altLang="zh-CN" sz="2000" dirty="0" smtClean="0"/>
              <a:t>reduction</a:t>
            </a:r>
            <a:endParaRPr lang="en-US" altLang="zh-CN" sz="2000" dirty="0"/>
          </a:p>
          <a:p>
            <a:pPr marL="342900" indent="-342900">
              <a:buFont typeface="Wingdings" charset="2"/>
              <a:buChar char="l"/>
            </a:pP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78184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25607 -0.1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073427"/>
          </a:xfrm>
        </p:spPr>
        <p:txBody>
          <a:bodyPr/>
          <a:lstStyle/>
          <a:p>
            <a:pPr lvl="1"/>
            <a:r>
              <a:rPr kumimoji="1" lang="en-US" altLang="zh-CN" dirty="0" smtClean="0"/>
              <a:t>Knights Landing 7250</a:t>
            </a:r>
          </a:p>
          <a:p>
            <a:pPr lvl="2"/>
            <a:r>
              <a:rPr kumimoji="1" lang="en-US" altLang="zh-CN" dirty="0"/>
              <a:t>68 cores,   4 </a:t>
            </a:r>
            <a:r>
              <a:rPr kumimoji="1" lang="en-US" altLang="zh-CN" dirty="0" smtClean="0"/>
              <a:t>SMT per core, 34 MB L2 cache, AVX512</a:t>
            </a:r>
          </a:p>
          <a:p>
            <a:pPr lvl="2"/>
            <a:r>
              <a:rPr kumimoji="1" lang="en-US" altLang="zh-CN" dirty="0" smtClean="0"/>
              <a:t>16G MCDRAM  and  960G DDR4</a:t>
            </a:r>
          </a:p>
          <a:p>
            <a:pPr lvl="1"/>
            <a:r>
              <a:rPr kumimoji="1" lang="en-US" altLang="zh-CN" dirty="0" smtClean="0"/>
              <a:t>30 </a:t>
            </a:r>
            <a:r>
              <a:rPr kumimoji="1" lang="en-US" altLang="zh-CN" dirty="0"/>
              <a:t>scale-free sparse </a:t>
            </a:r>
            <a:r>
              <a:rPr kumimoji="1" lang="en-US" altLang="zh-CN" dirty="0" smtClean="0"/>
              <a:t>matrices</a:t>
            </a:r>
            <a:endParaRPr kumimoji="1" lang="en-US" altLang="zh-CN" dirty="0"/>
          </a:p>
          <a:p>
            <a:pPr lvl="2"/>
            <a:r>
              <a:rPr kumimoji="1" lang="en-US" altLang="zh-CN" dirty="0" smtClean="0"/>
              <a:t>web-</a:t>
            </a:r>
            <a:r>
              <a:rPr kumimoji="1" lang="en-US" altLang="zh-CN" dirty="0" err="1" smtClean="0"/>
              <a:t>google</a:t>
            </a:r>
            <a:r>
              <a:rPr kumimoji="1" lang="en-US" altLang="zh-CN" dirty="0" smtClean="0"/>
              <a:t>, </a:t>
            </a:r>
            <a:r>
              <a:rPr kumimoji="1" lang="en-US" altLang="zh-CN" dirty="0" err="1" smtClean="0"/>
              <a:t>facebook</a:t>
            </a:r>
            <a:r>
              <a:rPr kumimoji="1" lang="en-US" altLang="zh-CN" dirty="0" smtClean="0"/>
              <a:t>, amazon, </a:t>
            </a:r>
            <a:r>
              <a:rPr kumimoji="1" lang="en-US" altLang="zh-CN" dirty="0" err="1" smtClean="0"/>
              <a:t>okut</a:t>
            </a:r>
            <a:r>
              <a:rPr kumimoji="1" lang="en-US" altLang="zh-CN" dirty="0" smtClean="0"/>
              <a:t>, IMDB, </a:t>
            </a:r>
            <a:r>
              <a:rPr kumimoji="1" lang="en-US" altLang="zh-CN" dirty="0" err="1" smtClean="0"/>
              <a:t>youtube</a:t>
            </a:r>
            <a:r>
              <a:rPr kumimoji="1" lang="en-US" altLang="zh-CN" dirty="0" smtClean="0"/>
              <a:t> </a:t>
            </a:r>
            <a:r>
              <a:rPr kumimoji="1" lang="mr-IN" altLang="zh-CN" dirty="0" smtClean="0"/>
              <a:t>…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28 </a:t>
            </a:r>
            <a:r>
              <a:rPr kumimoji="1" lang="en-US" altLang="zh-CN" dirty="0"/>
              <a:t>HPC sparse matrices</a:t>
            </a:r>
          </a:p>
          <a:p>
            <a:pPr lvl="2"/>
            <a:r>
              <a:rPr kumimoji="1" lang="en-US" altLang="zh-CN" dirty="0"/>
              <a:t>protein, </a:t>
            </a:r>
            <a:r>
              <a:rPr kumimoji="1" lang="en-US" altLang="zh-CN" dirty="0" err="1"/>
              <a:t>fullchip</a:t>
            </a:r>
            <a:r>
              <a:rPr kumimoji="1" lang="en-US" altLang="zh-CN" dirty="0"/>
              <a:t>, wind tunnel, FEM/*,  Rucci1, </a:t>
            </a:r>
            <a:r>
              <a:rPr kumimoji="1" lang="en-US" altLang="zh-CN" dirty="0" err="1"/>
              <a:t>ldoor</a:t>
            </a:r>
            <a:r>
              <a:rPr kumimoji="1" lang="en-US" altLang="zh-CN" dirty="0"/>
              <a:t> ...</a:t>
            </a:r>
          </a:p>
          <a:p>
            <a:pPr lvl="1"/>
            <a:r>
              <a:rPr kumimoji="1" lang="en-US" altLang="zh-CN" dirty="0"/>
              <a:t>Formats for Comparison</a:t>
            </a:r>
          </a:p>
          <a:p>
            <a:pPr lvl="2"/>
            <a:r>
              <a:rPr kumimoji="1" lang="en-US" altLang="zh-CN" dirty="0"/>
              <a:t>MKL(CSR), CSR-I, ESB (ICS’13), VHCC (CGO’15), CSR5 (ICS’15)</a:t>
            </a:r>
          </a:p>
          <a:p>
            <a:pPr lvl="1"/>
            <a:r>
              <a:rPr kumimoji="1" lang="en-US" altLang="zh-CN" dirty="0"/>
              <a:t>1000 runs for </a:t>
            </a:r>
            <a:r>
              <a:rPr kumimoji="1" lang="en-US" altLang="zh-CN" dirty="0" smtClean="0"/>
              <a:t>average</a:t>
            </a:r>
            <a:endParaRPr kumimoji="1" lang="en-US" altLang="zh-CN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kumimoji="1" lang="en-US" altLang="zh-CN" dirty="0" smtClean="0"/>
              <a:t>Experiments Setup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878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10871619" y="55100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7" y="3861048"/>
            <a:ext cx="2448272" cy="18973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861048"/>
            <a:ext cx="2389428" cy="18991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1491168"/>
            <a:ext cx="2520280" cy="20098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563177"/>
            <a:ext cx="2411175" cy="193783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67544" y="342261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  Wikipedia -Talk</a:t>
            </a:r>
            <a:endParaRPr kumimoji="1" lang="zh-CN" altLang="en-US" sz="2000" dirty="0"/>
          </a:p>
        </p:txBody>
      </p:sp>
      <p:sp>
        <p:nvSpPr>
          <p:cNvPr id="18" name="文本框 17"/>
          <p:cNvSpPr txBox="1"/>
          <p:nvPr/>
        </p:nvSpPr>
        <p:spPr>
          <a:xfrm>
            <a:off x="2339752" y="342261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                   Web-Google</a:t>
            </a:r>
            <a:endParaRPr kumimoji="1" lang="zh-CN" altLang="en-US" sz="2000" dirty="0"/>
          </a:p>
        </p:txBody>
      </p:sp>
      <p:sp>
        <p:nvSpPr>
          <p:cNvPr id="19" name="文本框 18"/>
          <p:cNvSpPr txBox="1"/>
          <p:nvPr/>
        </p:nvSpPr>
        <p:spPr>
          <a:xfrm>
            <a:off x="323528" y="580526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      </a:t>
            </a:r>
            <a:r>
              <a:rPr kumimoji="1" lang="en-US" altLang="zh-CN" sz="2000" dirty="0" err="1" smtClean="0"/>
              <a:t>higgs</a:t>
            </a:r>
            <a:r>
              <a:rPr kumimoji="1" lang="en-US" altLang="zh-CN" sz="2000" dirty="0"/>
              <a:t>-Twitter</a:t>
            </a:r>
            <a:endParaRPr kumimoji="1" lang="zh-CN" altLang="en-US" sz="2000" dirty="0"/>
          </a:p>
        </p:txBody>
      </p:sp>
      <p:sp>
        <p:nvSpPr>
          <p:cNvPr id="20" name="文本框 19"/>
          <p:cNvSpPr txBox="1"/>
          <p:nvPr/>
        </p:nvSpPr>
        <p:spPr>
          <a:xfrm>
            <a:off x="2987824" y="580526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   </a:t>
            </a:r>
            <a:r>
              <a:rPr kumimoji="1" lang="en-US" altLang="zh-CN" sz="2000" dirty="0" smtClean="0"/>
              <a:t>Amazon</a:t>
            </a:r>
            <a:r>
              <a:rPr kumimoji="1" lang="en-US" altLang="zh-CN" sz="2000" dirty="0"/>
              <a:t>-0312</a:t>
            </a:r>
            <a:endParaRPr kumimoji="1" lang="zh-CN" altLang="en-US" sz="2000" dirty="0"/>
          </a:p>
        </p:txBody>
      </p:sp>
      <p:sp>
        <p:nvSpPr>
          <p:cNvPr id="17" name="矩形 16"/>
          <p:cNvSpPr/>
          <p:nvPr/>
        </p:nvSpPr>
        <p:spPr>
          <a:xfrm>
            <a:off x="179512" y="1412776"/>
            <a:ext cx="5256584" cy="4824536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标题 1"/>
          <p:cNvSpPr txBox="1">
            <a:spLocks/>
          </p:cNvSpPr>
          <p:nvPr/>
        </p:nvSpPr>
        <p:spPr bwMode="auto">
          <a:xfrm>
            <a:off x="1187624" y="850702"/>
            <a:ext cx="3168352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13716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18288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22860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27432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r>
              <a:rPr kumimoji="1" lang="en-US" altLang="zh-CN" sz="3200" b="1" dirty="0" smtClean="0">
                <a:solidFill>
                  <a:schemeClr val="tx1"/>
                </a:solidFill>
              </a:rPr>
              <a:t>Scale-Free</a:t>
            </a:r>
            <a:endParaRPr kumimoji="1"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1695763"/>
            <a:ext cx="792088" cy="797133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6977692" y="187676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FEM/Cantilever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1629" y="2636912"/>
            <a:ext cx="792618" cy="800119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6983760" y="281286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Economics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3519" y="3573016"/>
            <a:ext cx="797069" cy="792088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6948264" y="382097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ASIC-100k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4895" y="4437112"/>
            <a:ext cx="799608" cy="792088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6990303" y="461306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Wind Tunnel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6879" y="5373216"/>
            <a:ext cx="807369" cy="792088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6948264" y="554917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Ga41As41H72</a:t>
            </a:r>
          </a:p>
        </p:txBody>
      </p:sp>
      <p:sp>
        <p:nvSpPr>
          <p:cNvPr id="55" name="标题 1"/>
          <p:cNvSpPr txBox="1">
            <a:spLocks/>
          </p:cNvSpPr>
          <p:nvPr/>
        </p:nvSpPr>
        <p:spPr bwMode="auto">
          <a:xfrm>
            <a:off x="6145832" y="908720"/>
            <a:ext cx="2242592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914400" indent="-914400" algn="ctr" fontAlgn="base">
              <a:spcBef>
                <a:spcPct val="0"/>
              </a:spcBef>
              <a:spcAft>
                <a:spcPct val="0"/>
              </a:spcAft>
              <a:defRPr kumimoji="1" sz="3200" b="1">
                <a:latin typeface="+mj-lt"/>
                <a:ea typeface="+mj-ea"/>
                <a:cs typeface="+mj-cs"/>
              </a:defRPr>
            </a:lvl1pPr>
            <a:lvl2pPr marL="914400" indent="-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宋体" pitchFamily="2" charset="-122"/>
              </a:defRPr>
            </a:lvl2pPr>
            <a:lvl3pPr indent="-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宋体" pitchFamily="2" charset="-122"/>
              </a:defRPr>
            </a:lvl3pPr>
            <a:lvl4pPr marL="914400" indent="-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宋体" pitchFamily="2" charset="-122"/>
              </a:defRPr>
            </a:lvl4pPr>
            <a:lvl5pPr marL="914400" indent="-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宋体" pitchFamily="2" charset="-122"/>
              </a:defRPr>
            </a:lvl5pPr>
            <a:lvl6pPr marL="1371600" indent="-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宋体" pitchFamily="2" charset="-122"/>
              </a:defRPr>
            </a:lvl6pPr>
            <a:lvl7pPr marL="1828800" indent="-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宋体" pitchFamily="2" charset="-122"/>
              </a:defRPr>
            </a:lvl7pPr>
            <a:lvl8pPr marL="2286000" indent="-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宋体" pitchFamily="2" charset="-122"/>
              </a:defRPr>
            </a:lvl8pPr>
            <a:lvl9pPr marL="2743200" indent="-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HPC</a:t>
            </a:r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5796136" y="1484784"/>
            <a:ext cx="3096344" cy="4752528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标题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/>
          <a:lstStyle/>
          <a:p>
            <a:r>
              <a:rPr kumimoji="1" lang="en-US" altLang="zh-CN" dirty="0" smtClean="0"/>
              <a:t>Sparse patterns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485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17" grpId="0" animBg="1"/>
      <p:bldP spid="42" grpId="0"/>
      <p:bldP spid="46" grpId="0"/>
      <p:bldP spid="48" grpId="0"/>
      <p:bldP spid="50" grpId="0"/>
      <p:bldP spid="52" grpId="0"/>
      <p:bldP spid="54" grpId="0"/>
      <p:bldP spid="55" grpId="0"/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performance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44016" y="980728"/>
            <a:ext cx="8820472" cy="136815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2000" dirty="0" smtClean="0"/>
              <a:t>Compare to MKL</a:t>
            </a:r>
          </a:p>
          <a:p>
            <a:pPr marL="0" indent="0">
              <a:buNone/>
            </a:pPr>
            <a:r>
              <a:rPr kumimoji="1" lang="en-US" altLang="zh-CN" sz="1800" dirty="0" smtClean="0"/>
              <a:t>           Scale-free: average 2.84x,   up to 40x   for HPC  </a:t>
            </a:r>
            <a:r>
              <a:rPr kumimoji="1" lang="en-US" altLang="zh-CN" sz="1800" dirty="0"/>
              <a:t>average 1.22x,   up to </a:t>
            </a:r>
            <a:r>
              <a:rPr kumimoji="1" lang="en-US" altLang="zh-CN" sz="1800" dirty="0" smtClean="0"/>
              <a:t>17x</a:t>
            </a:r>
            <a:endParaRPr kumimoji="1" lang="en-US" altLang="zh-CN" sz="1800" dirty="0"/>
          </a:p>
          <a:p>
            <a:pPr marL="0" indent="0">
              <a:buNone/>
            </a:pPr>
            <a:r>
              <a:rPr kumimoji="1" lang="en-US" altLang="zh-CN" sz="2000" dirty="0"/>
              <a:t>Compare to </a:t>
            </a:r>
            <a:r>
              <a:rPr kumimoji="1" lang="en-US" altLang="zh-CN" sz="2000" dirty="0" smtClean="0"/>
              <a:t>the second best (CSR5)</a:t>
            </a:r>
            <a:endParaRPr kumimoji="1" lang="en-US" altLang="zh-CN" sz="2000" dirty="0"/>
          </a:p>
          <a:p>
            <a:pPr marL="0" indent="0">
              <a:buNone/>
            </a:pPr>
            <a:r>
              <a:rPr kumimoji="1" lang="en-US" altLang="zh-CN" sz="1800" dirty="0"/>
              <a:t>           Scale-</a:t>
            </a:r>
            <a:r>
              <a:rPr kumimoji="1" lang="en-US" altLang="zh-CN" sz="1800" dirty="0" smtClean="0"/>
              <a:t>free,  </a:t>
            </a:r>
            <a:r>
              <a:rPr kumimoji="1" lang="en-US" altLang="zh-CN" sz="1800" dirty="0"/>
              <a:t>average </a:t>
            </a:r>
            <a:r>
              <a:rPr kumimoji="1" lang="en-US" altLang="zh-CN" sz="1800" dirty="0" smtClean="0"/>
              <a:t>1.33x</a:t>
            </a:r>
            <a:r>
              <a:rPr kumimoji="1" lang="en-US" altLang="zh-CN" sz="1800" dirty="0"/>
              <a:t>,   up to </a:t>
            </a:r>
            <a:r>
              <a:rPr kumimoji="1" lang="en-US" altLang="zh-CN" sz="1800" dirty="0" smtClean="0"/>
              <a:t>1.7x;    for HPC, </a:t>
            </a:r>
            <a:r>
              <a:rPr kumimoji="1" lang="en-US" altLang="zh-CN" sz="1800" dirty="0"/>
              <a:t>average </a:t>
            </a:r>
            <a:r>
              <a:rPr kumimoji="1" lang="en-US" altLang="zh-CN" sz="1800" dirty="0" smtClean="0"/>
              <a:t>1.10x</a:t>
            </a:r>
            <a:r>
              <a:rPr kumimoji="1" lang="en-US" altLang="zh-CN" sz="1800" dirty="0"/>
              <a:t>,   up to </a:t>
            </a:r>
            <a:r>
              <a:rPr kumimoji="1" lang="en-US" altLang="zh-CN" sz="1800" dirty="0" smtClean="0"/>
              <a:t>1.57x</a:t>
            </a: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487868"/>
              </p:ext>
            </p:extLst>
          </p:nvPr>
        </p:nvGraphicFramePr>
        <p:xfrm>
          <a:off x="539552" y="2492896"/>
          <a:ext cx="79208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664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Cache Locality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 smtClean="0">
                <a:solidFill>
                  <a:srgbClr val="FF0000"/>
                </a:solidFill>
              </a:rPr>
              <a:t>              A magnitude lower L2 cache miss ratio</a:t>
            </a:r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002627"/>
              </p:ext>
            </p:extLst>
          </p:nvPr>
        </p:nvGraphicFramePr>
        <p:xfrm>
          <a:off x="467544" y="1628800"/>
          <a:ext cx="7560840" cy="334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984" y="4725144"/>
            <a:ext cx="6430392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6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57529"/>
              </p:ext>
            </p:extLst>
          </p:nvPr>
        </p:nvGraphicFramePr>
        <p:xfrm>
          <a:off x="970816" y="3817848"/>
          <a:ext cx="295311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9"/>
                <a:gridCol w="369139"/>
                <a:gridCol w="369139"/>
                <a:gridCol w="369139"/>
                <a:gridCol w="369139"/>
                <a:gridCol w="369139"/>
                <a:gridCol w="369139"/>
                <a:gridCol w="36913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SpMV</a:t>
            </a:r>
            <a:endParaRPr kumimoji="1"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5148064" y="4048288"/>
            <a:ext cx="4320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marL="0" indent="0">
              <a:buNone/>
            </a:pPr>
            <a:r>
              <a:rPr lang="en-US" altLang="zh-CN" sz="4000" dirty="0" smtClean="0"/>
              <a:t>=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32920"/>
              </p:ext>
            </p:extLst>
          </p:nvPr>
        </p:nvGraphicFramePr>
        <p:xfrm>
          <a:off x="5940152" y="3846656"/>
          <a:ext cx="421873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73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直线箭头连接符 10"/>
          <p:cNvCxnSpPr/>
          <p:nvPr/>
        </p:nvCxnSpPr>
        <p:spPr>
          <a:xfrm>
            <a:off x="1331640" y="3990672"/>
            <a:ext cx="2520280" cy="0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03488"/>
              </p:ext>
            </p:extLst>
          </p:nvPr>
        </p:nvGraphicFramePr>
        <p:xfrm>
          <a:off x="4572000" y="3126576"/>
          <a:ext cx="369139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457200" y="1523925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Matrix-vector Multiplication  :    y = A </a:t>
            </a:r>
            <a:r>
              <a:rPr lang="en-US" altLang="zh-CN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zh-CN" dirty="0"/>
              <a:t> </a:t>
            </a:r>
            <a:r>
              <a:rPr lang="en-US" altLang="zh-CN" dirty="0" smtClean="0"/>
              <a:t>x: </a:t>
            </a:r>
            <a:endParaRPr lang="en-US" altLang="zh-CN" dirty="0"/>
          </a:p>
        </p:txBody>
      </p:sp>
      <p:sp>
        <p:nvSpPr>
          <p:cNvPr id="5" name="左大括号 4"/>
          <p:cNvSpPr/>
          <p:nvPr/>
        </p:nvSpPr>
        <p:spPr>
          <a:xfrm rot="5400000">
            <a:off x="2231740" y="2024844"/>
            <a:ext cx="432048" cy="295232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31640" y="2780928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/>
              <a:t>matrix  A</a:t>
            </a:r>
            <a:endParaRPr lang="zh-CN" altLang="en-US" sz="2800" dirty="0"/>
          </a:p>
        </p:txBody>
      </p:sp>
      <p:sp>
        <p:nvSpPr>
          <p:cNvPr id="15" name="左大括号 14"/>
          <p:cNvSpPr/>
          <p:nvPr/>
        </p:nvSpPr>
        <p:spPr>
          <a:xfrm rot="5400000">
            <a:off x="4644008" y="2780928"/>
            <a:ext cx="216024" cy="3600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707904" y="2348880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/>
              <a:t>vector  x</a:t>
            </a:r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5148064" y="3068960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/>
              <a:t>vector y</a:t>
            </a:r>
            <a:endParaRPr lang="zh-CN" altLang="en-US" sz="2800" dirty="0"/>
          </a:p>
        </p:txBody>
      </p:sp>
      <p:sp>
        <p:nvSpPr>
          <p:cNvPr id="18" name="左大括号 17"/>
          <p:cNvSpPr/>
          <p:nvPr/>
        </p:nvSpPr>
        <p:spPr>
          <a:xfrm rot="5400000">
            <a:off x="6012160" y="3501008"/>
            <a:ext cx="216024" cy="3600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939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202630"/>
            <a:ext cx="9108504" cy="418058"/>
          </a:xfrm>
        </p:spPr>
        <p:txBody>
          <a:bodyPr/>
          <a:lstStyle/>
          <a:p>
            <a:r>
              <a:rPr kumimoji="1" lang="en-US" altLang="zh-CN" dirty="0" smtClean="0"/>
              <a:t>Overhead</a:t>
            </a:r>
            <a:endParaRPr kumimoji="1" lang="zh-CN" altLang="en-US" dirty="0"/>
          </a:p>
        </p:txBody>
      </p:sp>
      <p:graphicFrame>
        <p:nvGraphicFramePr>
          <p:cNvPr id="6" name="内容占位符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390440"/>
              </p:ext>
            </p:extLst>
          </p:nvPr>
        </p:nvGraphicFramePr>
        <p:xfrm>
          <a:off x="1063181" y="672832"/>
          <a:ext cx="2140667" cy="811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7" name="公式" r:id="rId3" imgW="1104900" imgH="419100" progId="Equation.3">
                  <p:embed/>
                </p:oleObj>
              </mc:Choice>
              <mc:Fallback>
                <p:oleObj name="公式" r:id="rId3" imgW="1104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181" y="672832"/>
                        <a:ext cx="2140667" cy="811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647462" y="609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364154" y="29265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61848" y="1772816"/>
            <a:ext cx="379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: number of iterations that are needed 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 to amortize the overhead </a:t>
            </a:r>
            <a:endParaRPr kumimoji="1" lang="zh-CN" altLang="en-US" dirty="0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99007"/>
              </p:ext>
            </p:extLst>
          </p:nvPr>
        </p:nvGraphicFramePr>
        <p:xfrm>
          <a:off x="179511" y="1844824"/>
          <a:ext cx="349753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8" name="公式" r:id="rId5" imgW="215900" imgH="177800" progId="Equation.3">
                  <p:embed/>
                </p:oleObj>
              </mc:Choice>
              <mc:Fallback>
                <p:oleObj name="公式" r:id="rId5" imgW="215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1" y="1844824"/>
                        <a:ext cx="349753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513247"/>
              </p:ext>
            </p:extLst>
          </p:nvPr>
        </p:nvGraphicFramePr>
        <p:xfrm>
          <a:off x="179512" y="2492896"/>
          <a:ext cx="390901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9" name="公式" r:id="rId7" imgW="241300" imgH="177800" progId="Equation.3">
                  <p:embed/>
                </p:oleObj>
              </mc:Choice>
              <mc:Fallback>
                <p:oleObj name="公式" r:id="rId7" imgW="241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12" y="2492896"/>
                        <a:ext cx="390901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32803" y="2420888"/>
            <a:ext cx="427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: Pre-processing time of converting a matrix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  to a new format</a:t>
            </a:r>
            <a:endParaRPr kumimoji="1" lang="zh-CN" altLang="en-US" dirty="0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852488"/>
              </p:ext>
            </p:extLst>
          </p:nvPr>
        </p:nvGraphicFramePr>
        <p:xfrm>
          <a:off x="179512" y="3131676"/>
          <a:ext cx="450050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0" name="公式" r:id="rId9" imgW="317500" imgH="152400" progId="Equation.3">
                  <p:embed/>
                </p:oleObj>
              </mc:Choice>
              <mc:Fallback>
                <p:oleObj name="公式" r:id="rId9" imgW="3175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512" y="3131676"/>
                        <a:ext cx="450050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532803" y="3059668"/>
            <a:ext cx="308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: </a:t>
            </a:r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time using MKL routine</a:t>
            </a:r>
            <a:endParaRPr kumimoji="1" lang="zh-CN" altLang="en-US" dirty="0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817255"/>
              </p:ext>
            </p:extLst>
          </p:nvPr>
        </p:nvGraphicFramePr>
        <p:xfrm>
          <a:off x="179512" y="3563724"/>
          <a:ext cx="365991" cy="22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1" name="公式" r:id="rId11" imgW="266700" imgH="165100" progId="Equation.3">
                  <p:embed/>
                </p:oleObj>
              </mc:Choice>
              <mc:Fallback>
                <p:oleObj name="公式" r:id="rId11" imgW="266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9512" y="3563724"/>
                        <a:ext cx="365991" cy="226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539552" y="3491716"/>
            <a:ext cx="339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: </a:t>
            </a:r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time using the new format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395536" y="55892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</a:t>
            </a:r>
            <a:r>
              <a:rPr kumimoji="1" lang="en-US" altLang="zh-CN" dirty="0" smtClean="0"/>
              <a:t>he </a:t>
            </a:r>
            <a:r>
              <a:rPr kumimoji="1" lang="en-US" altLang="zh-CN" dirty="0"/>
              <a:t>least </a:t>
            </a:r>
            <a:r>
              <a:rPr kumimoji="1" lang="en-US" altLang="zh-CN" dirty="0" smtClean="0"/>
              <a:t>overhead on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90% </a:t>
            </a:r>
            <a:r>
              <a:rPr kumimoji="1" lang="en-US" altLang="zh-CN" b="1" dirty="0" smtClean="0"/>
              <a:t>scale free </a:t>
            </a:r>
            <a:r>
              <a:rPr kumimoji="1" lang="en-US" altLang="zh-CN" dirty="0" smtClean="0"/>
              <a:t>datasets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and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70</a:t>
            </a:r>
            <a:r>
              <a:rPr kumimoji="1" lang="en-US" altLang="zh-CN" b="1" dirty="0">
                <a:solidFill>
                  <a:srgbClr val="FF0000"/>
                </a:solidFill>
              </a:rPr>
              <a:t>% </a:t>
            </a:r>
            <a:r>
              <a:rPr kumimoji="1" lang="en-US" altLang="zh-CN" b="1" dirty="0" smtClean="0"/>
              <a:t>HPC</a:t>
            </a:r>
            <a:r>
              <a:rPr kumimoji="1" lang="en-US" altLang="zh-CN" dirty="0" smtClean="0"/>
              <a:t> datasets</a:t>
            </a:r>
            <a:endParaRPr kumimoji="1"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9632" y="980728"/>
            <a:ext cx="6169441" cy="44233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04248" y="980728"/>
            <a:ext cx="504056" cy="439248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497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202630"/>
            <a:ext cx="9108504" cy="418058"/>
          </a:xfrm>
        </p:spPr>
        <p:txBody>
          <a:bodyPr/>
          <a:lstStyle/>
          <a:p>
            <a:r>
              <a:rPr kumimoji="1" lang="en-US" altLang="zh-CN" dirty="0" smtClean="0"/>
              <a:t>Overhead</a:t>
            </a:r>
            <a:endParaRPr kumimoji="1" lang="zh-CN" altLang="en-US" dirty="0"/>
          </a:p>
        </p:txBody>
      </p:sp>
      <p:graphicFrame>
        <p:nvGraphicFramePr>
          <p:cNvPr id="6" name="内容占位符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208878"/>
              </p:ext>
            </p:extLst>
          </p:nvPr>
        </p:nvGraphicFramePr>
        <p:xfrm>
          <a:off x="1063181" y="672832"/>
          <a:ext cx="2140667" cy="811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1" name="公式" r:id="rId3" imgW="1104900" imgH="419100" progId="Equation.3">
                  <p:embed/>
                </p:oleObj>
              </mc:Choice>
              <mc:Fallback>
                <p:oleObj name="公式" r:id="rId3" imgW="1104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181" y="672832"/>
                        <a:ext cx="2140667" cy="811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647462" y="609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364154" y="29265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61848" y="1772816"/>
            <a:ext cx="379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: number of iterations that are needed 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 to amortize the overhead </a:t>
            </a:r>
            <a:endParaRPr kumimoji="1" lang="zh-CN" altLang="en-US" dirty="0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273972"/>
              </p:ext>
            </p:extLst>
          </p:nvPr>
        </p:nvGraphicFramePr>
        <p:xfrm>
          <a:off x="179511" y="1844824"/>
          <a:ext cx="349753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2" name="公式" r:id="rId5" imgW="215900" imgH="177800" progId="Equation.3">
                  <p:embed/>
                </p:oleObj>
              </mc:Choice>
              <mc:Fallback>
                <p:oleObj name="公式" r:id="rId5" imgW="215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1" y="1844824"/>
                        <a:ext cx="349753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776782"/>
              </p:ext>
            </p:extLst>
          </p:nvPr>
        </p:nvGraphicFramePr>
        <p:xfrm>
          <a:off x="179512" y="2492896"/>
          <a:ext cx="390901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3" name="公式" r:id="rId7" imgW="241300" imgH="177800" progId="Equation.3">
                  <p:embed/>
                </p:oleObj>
              </mc:Choice>
              <mc:Fallback>
                <p:oleObj name="公式" r:id="rId7" imgW="241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12" y="2492896"/>
                        <a:ext cx="390901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32803" y="2420888"/>
            <a:ext cx="427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: Pre-processing time of converting a matrix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  to a new format</a:t>
            </a:r>
            <a:endParaRPr kumimoji="1" lang="zh-CN" altLang="en-US" dirty="0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450838"/>
              </p:ext>
            </p:extLst>
          </p:nvPr>
        </p:nvGraphicFramePr>
        <p:xfrm>
          <a:off x="179512" y="3131676"/>
          <a:ext cx="450050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4" name="公式" r:id="rId9" imgW="317500" imgH="152400" progId="Equation.3">
                  <p:embed/>
                </p:oleObj>
              </mc:Choice>
              <mc:Fallback>
                <p:oleObj name="公式" r:id="rId9" imgW="3175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512" y="3131676"/>
                        <a:ext cx="450050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532803" y="3059668"/>
            <a:ext cx="308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: </a:t>
            </a:r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time using MKL routine</a:t>
            </a:r>
            <a:endParaRPr kumimoji="1" lang="zh-CN" altLang="en-US" dirty="0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209577"/>
              </p:ext>
            </p:extLst>
          </p:nvPr>
        </p:nvGraphicFramePr>
        <p:xfrm>
          <a:off x="179512" y="3563724"/>
          <a:ext cx="365991" cy="22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5" name="公式" r:id="rId11" imgW="266700" imgH="165100" progId="Equation.3">
                  <p:embed/>
                </p:oleObj>
              </mc:Choice>
              <mc:Fallback>
                <p:oleObj name="公式" r:id="rId11" imgW="266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9512" y="3563724"/>
                        <a:ext cx="365991" cy="226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539552" y="3491716"/>
            <a:ext cx="339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: </a:t>
            </a:r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time using the new format</a:t>
            </a:r>
            <a:endParaRPr kumimoji="1"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9632" y="1243261"/>
            <a:ext cx="6120680" cy="3230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59632" y="980728"/>
            <a:ext cx="6120680" cy="32477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6804248" y="1017467"/>
            <a:ext cx="504056" cy="345638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95536" y="55892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</a:t>
            </a:r>
            <a:r>
              <a:rPr kumimoji="1" lang="en-US" altLang="zh-CN" dirty="0" smtClean="0"/>
              <a:t>he </a:t>
            </a:r>
            <a:r>
              <a:rPr kumimoji="1" lang="en-US" altLang="zh-CN" dirty="0"/>
              <a:t>least </a:t>
            </a:r>
            <a:r>
              <a:rPr kumimoji="1" lang="en-US" altLang="zh-CN" dirty="0" smtClean="0"/>
              <a:t>overhead on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90% </a:t>
            </a:r>
            <a:r>
              <a:rPr kumimoji="1" lang="en-US" altLang="zh-CN" b="1" dirty="0" smtClean="0"/>
              <a:t>scale free </a:t>
            </a:r>
            <a:r>
              <a:rPr kumimoji="1" lang="en-US" altLang="zh-CN" dirty="0" smtClean="0"/>
              <a:t>datasets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and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70</a:t>
            </a:r>
            <a:r>
              <a:rPr kumimoji="1" lang="en-US" altLang="zh-CN" b="1" dirty="0">
                <a:solidFill>
                  <a:srgbClr val="FF0000"/>
                </a:solidFill>
              </a:rPr>
              <a:t>% </a:t>
            </a:r>
            <a:r>
              <a:rPr kumimoji="1" lang="en-US" altLang="zh-CN" b="1" dirty="0" smtClean="0"/>
              <a:t>HPC</a:t>
            </a:r>
            <a:r>
              <a:rPr kumimoji="1" lang="en-US" altLang="zh-CN" dirty="0" smtClean="0"/>
              <a:t> datasets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3127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r>
              <a:rPr kumimoji="1" lang="en-US" altLang="zh-CN" dirty="0" smtClean="0"/>
              <a:t>Overall performance</a:t>
            </a:r>
            <a:endParaRPr kumimoji="1" lang="zh-CN" altLang="en-US" dirty="0"/>
          </a:p>
        </p:txBody>
      </p:sp>
      <p:pic>
        <p:nvPicPr>
          <p:cNvPr id="6" name="内容占位符 4"/>
          <p:cNvPicPr>
            <a:picLocks noChangeAspect="1"/>
          </p:cNvPicPr>
          <p:nvPr/>
        </p:nvPicPr>
        <p:blipFill rotWithShape="1">
          <a:blip r:embed="rId3"/>
          <a:srcRect l="-1576" r="-1677"/>
          <a:stretch/>
        </p:blipFill>
        <p:spPr bwMode="auto">
          <a:xfrm>
            <a:off x="3857571" y="836712"/>
            <a:ext cx="5322941" cy="506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内容占位符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265600"/>
              </p:ext>
            </p:extLst>
          </p:nvPr>
        </p:nvGraphicFramePr>
        <p:xfrm>
          <a:off x="755576" y="980728"/>
          <a:ext cx="2609551" cy="72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0" name="公式" r:id="rId4" imgW="1473200" imgH="406400" progId="Equation.3">
                  <p:embed/>
                </p:oleObj>
              </mc:Choice>
              <mc:Fallback>
                <p:oleObj name="公式" r:id="rId4" imgW="1473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980728"/>
                        <a:ext cx="2609551" cy="720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364154" y="32865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84488" y="1772816"/>
            <a:ext cx="2607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: The overall performance</a:t>
            </a:r>
          </a:p>
          <a:p>
            <a:r>
              <a:rPr kumimoji="1" lang="en-US" altLang="zh-CN" dirty="0" smtClean="0"/>
              <a:t> speedup over MKL</a:t>
            </a:r>
            <a:endParaRPr kumimoji="1" lang="zh-CN" altLang="en-US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25121"/>
              </p:ext>
            </p:extLst>
          </p:nvPr>
        </p:nvGraphicFramePr>
        <p:xfrm>
          <a:off x="179512" y="2852936"/>
          <a:ext cx="390901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1" name="公式" r:id="rId6" imgW="241300" imgH="177800" progId="Equation.3">
                  <p:embed/>
                </p:oleObj>
              </mc:Choice>
              <mc:Fallback>
                <p:oleObj name="公式" r:id="rId6" imgW="241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512" y="2852936"/>
                        <a:ext cx="390901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532803" y="2780928"/>
            <a:ext cx="3458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: Pre-processing time of converting</a:t>
            </a:r>
          </a:p>
          <a:p>
            <a:r>
              <a:rPr kumimoji="1" lang="en-US" altLang="zh-CN" dirty="0" smtClean="0"/>
              <a:t>  a matrix to a new format</a:t>
            </a:r>
            <a:endParaRPr kumimoji="1" lang="zh-CN" altLang="en-US" dirty="0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93152"/>
              </p:ext>
            </p:extLst>
          </p:nvPr>
        </p:nvGraphicFramePr>
        <p:xfrm>
          <a:off x="179512" y="3491716"/>
          <a:ext cx="450050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2" name="公式" r:id="rId8" imgW="317500" imgH="152400" progId="Equation.3">
                  <p:embed/>
                </p:oleObj>
              </mc:Choice>
              <mc:Fallback>
                <p:oleObj name="公式" r:id="rId8" imgW="3175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9512" y="3491716"/>
                        <a:ext cx="450050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32803" y="3419708"/>
            <a:ext cx="308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: </a:t>
            </a:r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time using MKL routine</a:t>
            </a:r>
            <a:endParaRPr kumimoji="1" lang="zh-CN" altLang="en-US" dirty="0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644000"/>
              </p:ext>
            </p:extLst>
          </p:nvPr>
        </p:nvGraphicFramePr>
        <p:xfrm>
          <a:off x="179512" y="3923764"/>
          <a:ext cx="365991" cy="22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3" name="公式" r:id="rId10" imgW="266700" imgH="165100" progId="Equation.3">
                  <p:embed/>
                </p:oleObj>
              </mc:Choice>
              <mc:Fallback>
                <p:oleObj name="公式" r:id="rId10" imgW="266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9512" y="3923764"/>
                        <a:ext cx="365991" cy="226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39552" y="3851756"/>
            <a:ext cx="339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: </a:t>
            </a:r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time using the new format</a:t>
            </a:r>
            <a:endParaRPr kumimoji="1" lang="zh-CN" altLang="en-US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846881"/>
              </p:ext>
            </p:extLst>
          </p:nvPr>
        </p:nvGraphicFramePr>
        <p:xfrm>
          <a:off x="179512" y="1844824"/>
          <a:ext cx="756822" cy="275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4" name="公式" r:id="rId12" imgW="558800" imgH="203200" progId="Equation.3">
                  <p:embed/>
                </p:oleObj>
              </mc:Choice>
              <mc:Fallback>
                <p:oleObj name="公式" r:id="rId12" imgW="558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9512" y="1844824"/>
                        <a:ext cx="756822" cy="275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76716"/>
              </p:ext>
            </p:extLst>
          </p:nvPr>
        </p:nvGraphicFramePr>
        <p:xfrm>
          <a:off x="395536" y="2543302"/>
          <a:ext cx="216024" cy="237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5" name="公式" r:id="rId14" imgW="127000" imgH="139700" progId="Equation.3">
                  <p:embed/>
                </p:oleObj>
              </mc:Choice>
              <mc:Fallback>
                <p:oleObj name="公式" r:id="rId14" imgW="1270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5536" y="2543302"/>
                        <a:ext cx="216024" cy="237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539552" y="2420888"/>
            <a:ext cx="226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: Number of iterations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79512" y="4725144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Over MKL:  4.2x </a:t>
            </a:r>
            <a:r>
              <a:rPr kumimoji="1" lang="en-US" altLang="zh-CN" dirty="0" smtClean="0"/>
              <a:t>on scale-free matrices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                    2.8x on HPC matrices</a:t>
            </a:r>
          </a:p>
          <a:p>
            <a:r>
              <a:rPr kumimoji="1" lang="en-US" altLang="zh-CN" dirty="0" smtClean="0"/>
              <a:t>Over CSR5: 1.3x on scale-free matrices</a:t>
            </a:r>
            <a:endParaRPr kumimoji="1" lang="en-US" altLang="zh-CN" dirty="0" smtClean="0"/>
          </a:p>
          <a:p>
            <a:r>
              <a:rPr kumimoji="1" lang="en-US" altLang="zh-CN" dirty="0" smtClean="0"/>
              <a:t>                     1.1x on HPC matrices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804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268760"/>
            <a:ext cx="8651304" cy="4857403"/>
          </a:xfrm>
        </p:spPr>
        <p:txBody>
          <a:bodyPr/>
          <a:lstStyle/>
          <a:p>
            <a:r>
              <a:rPr kumimoji="1" lang="en-US" altLang="zh-CN" dirty="0" smtClean="0"/>
              <a:t>CVR: a new format for </a:t>
            </a:r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on X86 processors</a:t>
            </a:r>
          </a:p>
          <a:p>
            <a:pPr lvl="1"/>
            <a:r>
              <a:rPr kumimoji="1" lang="en-US" altLang="zh-CN" dirty="0" smtClean="0"/>
              <a:t>Better locality and </a:t>
            </a:r>
            <a:r>
              <a:rPr kumimoji="1" lang="en-US" altLang="zh-CN" dirty="0" err="1" smtClean="0"/>
              <a:t>vectorization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Lower pre-processing overhead</a:t>
            </a:r>
          </a:p>
          <a:p>
            <a:r>
              <a:rPr kumimoji="1" lang="en-US" altLang="zh-CN" dirty="0" smtClean="0"/>
              <a:t>Source code</a:t>
            </a:r>
          </a:p>
          <a:p>
            <a:pPr lvl="1"/>
            <a:r>
              <a:rPr kumimoji="1" lang="en-US" altLang="zh-CN" dirty="0" smtClean="0"/>
              <a:t>Passed artifact evaluation</a:t>
            </a:r>
          </a:p>
          <a:p>
            <a:pPr lvl="1"/>
            <a:r>
              <a:rPr kumimoji="1" lang="en-US" altLang="zh-CN" dirty="0" smtClean="0">
                <a:hlinkClick r:id="rId2"/>
              </a:rPr>
              <a:t>https://prof.ict.ac.cn/CVR.html</a:t>
            </a:r>
            <a:r>
              <a:rPr kumimoji="1" lang="en-US" altLang="zh-CN" dirty="0" smtClean="0"/>
              <a:t> (ready by next week)</a:t>
            </a:r>
          </a:p>
          <a:p>
            <a:pPr lvl="2"/>
            <a:r>
              <a:rPr kumimoji="1" lang="en-US" altLang="zh-CN" dirty="0" smtClean="0"/>
              <a:t>Codes available on https://</a:t>
            </a:r>
            <a:r>
              <a:rPr kumimoji="1" lang="en-US" altLang="zh-CN" dirty="0" err="1" smtClean="0"/>
              <a:t>www.github.com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puckbee</a:t>
            </a:r>
            <a:r>
              <a:rPr kumimoji="1" lang="en-US" altLang="zh-CN" dirty="0" smtClean="0"/>
              <a:t>/CVR</a:t>
            </a:r>
          </a:p>
          <a:p>
            <a:pPr lvl="1"/>
            <a:endParaRPr kumimoji="1"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805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5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Q&amp;A</a:t>
            </a:r>
            <a:endParaRPr lang="zh-CN" altLang="en-US" sz="5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1370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5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Slides for </a:t>
            </a:r>
            <a:r>
              <a:rPr lang="en-US" altLang="zh-CN" sz="5400" dirty="0" smtClean="0">
                <a:solidFill>
                  <a:srgbClr val="0070C0"/>
                </a:solidFill>
              </a:rPr>
              <a:t>Defending</a:t>
            </a:r>
            <a:endParaRPr lang="zh-CN" altLang="en-US" sz="5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140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824" y="188640"/>
            <a:ext cx="8229600" cy="576064"/>
          </a:xfrm>
        </p:spPr>
        <p:txBody>
          <a:bodyPr/>
          <a:lstStyle/>
          <a:p>
            <a:r>
              <a:rPr kumimoji="1" lang="en-US" altLang="zh-CN" dirty="0" err="1" smtClean="0"/>
              <a:t>Vetorization</a:t>
            </a:r>
            <a:endParaRPr kumimoji="1" lang="zh-CN" altLang="en-US" dirty="0"/>
          </a:p>
        </p:txBody>
      </p:sp>
      <p:sp>
        <p:nvSpPr>
          <p:cNvPr id="22" name="内容占位符 2"/>
          <p:cNvSpPr>
            <a:spLocks noGrp="1"/>
          </p:cNvSpPr>
          <p:nvPr>
            <p:ph idx="1"/>
          </p:nvPr>
        </p:nvSpPr>
        <p:spPr>
          <a:xfrm>
            <a:off x="0" y="4869160"/>
            <a:ext cx="2411760" cy="1728192"/>
          </a:xfrm>
        </p:spPr>
        <p:txBody>
          <a:bodyPr/>
          <a:lstStyle/>
          <a:p>
            <a:r>
              <a:rPr lang="en-US" altLang="zh-CN" sz="2000" dirty="0" smtClean="0"/>
              <a:t>avx512, avx2, </a:t>
            </a:r>
            <a:r>
              <a:rPr lang="en-US" altLang="zh-CN" sz="2000" dirty="0" err="1" smtClean="0"/>
              <a:t>avx</a:t>
            </a:r>
            <a:endParaRPr lang="en-US" altLang="zh-CN" sz="2000" dirty="0" smtClean="0"/>
          </a:p>
          <a:p>
            <a:r>
              <a:rPr lang="en-US" altLang="zh-CN" sz="2000" dirty="0" smtClean="0"/>
              <a:t>CUDA, </a:t>
            </a:r>
            <a:r>
              <a:rPr lang="en-US" altLang="zh-CN" sz="2000" dirty="0" err="1" smtClean="0"/>
              <a:t>OpenCL</a:t>
            </a:r>
            <a:endParaRPr lang="en-US" altLang="zh-CN" sz="2000" dirty="0" smtClean="0"/>
          </a:p>
          <a:p>
            <a:r>
              <a:rPr lang="en-US" altLang="zh-CN" sz="2000" dirty="0" smtClean="0"/>
              <a:t>NEON on ARM</a:t>
            </a:r>
          </a:p>
          <a:p>
            <a:r>
              <a:rPr lang="en-US" altLang="zh-CN" sz="2000" dirty="0" smtClean="0"/>
              <a:t>DSP &amp; FPGA </a:t>
            </a:r>
            <a:r>
              <a:rPr lang="mr-IN" altLang="zh-CN" sz="2000" dirty="0" smtClean="0"/>
              <a:t>…</a:t>
            </a:r>
            <a:endParaRPr lang="en-US" altLang="zh-CN" sz="2000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407206"/>
              </p:ext>
            </p:extLst>
          </p:nvPr>
        </p:nvGraphicFramePr>
        <p:xfrm>
          <a:off x="3563888" y="1911113"/>
          <a:ext cx="3600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</a:tblGrid>
              <a:tr h="365759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40084"/>
              </p:ext>
            </p:extLst>
          </p:nvPr>
        </p:nvGraphicFramePr>
        <p:xfrm>
          <a:off x="3563888" y="2708920"/>
          <a:ext cx="3600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</a:tblGrid>
              <a:tr h="365759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内容占位符 2"/>
          <p:cNvSpPr txBox="1">
            <a:spLocks/>
          </p:cNvSpPr>
          <p:nvPr/>
        </p:nvSpPr>
        <p:spPr bwMode="auto">
          <a:xfrm>
            <a:off x="3563888" y="1268760"/>
            <a:ext cx="3600400" cy="42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marL="0" indent="0">
              <a:buNone/>
            </a:pPr>
            <a:r>
              <a:rPr lang="en-US" altLang="zh-CN" sz="2600" dirty="0" smtClean="0"/>
              <a:t>c [0:8] += a [0:8] + b [0:8] </a:t>
            </a:r>
          </a:p>
        </p:txBody>
      </p:sp>
      <p:sp>
        <p:nvSpPr>
          <p:cNvPr id="24" name="正偏差 23"/>
          <p:cNvSpPr/>
          <p:nvPr/>
        </p:nvSpPr>
        <p:spPr>
          <a:xfrm>
            <a:off x="5076056" y="2348880"/>
            <a:ext cx="494173" cy="300817"/>
          </a:xfrm>
          <a:prstGeom prst="mathPlus">
            <a:avLst/>
          </a:prstGeom>
          <a:solidFill>
            <a:srgbClr val="3366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55711"/>
            <a:ext cx="1486838" cy="14990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3" y="2539887"/>
            <a:ext cx="1604947" cy="91661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8" y="3620007"/>
            <a:ext cx="1572824" cy="1177145"/>
          </a:xfrm>
          <a:prstGeom prst="rect">
            <a:avLst/>
          </a:prstGeom>
        </p:spPr>
      </p:pic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86593"/>
              </p:ext>
            </p:extLst>
          </p:nvPr>
        </p:nvGraphicFramePr>
        <p:xfrm>
          <a:off x="3563888" y="3501008"/>
          <a:ext cx="3600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</a:tblGrid>
              <a:tr h="365759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等于 26"/>
          <p:cNvSpPr/>
          <p:nvPr/>
        </p:nvSpPr>
        <p:spPr>
          <a:xfrm>
            <a:off x="5076056" y="3128183"/>
            <a:ext cx="494173" cy="300817"/>
          </a:xfrm>
          <a:prstGeom prst="mathEqual">
            <a:avLst/>
          </a:prstGeom>
          <a:solidFill>
            <a:srgbClr val="3366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65" name="直线连接符 64"/>
          <p:cNvCxnSpPr/>
          <p:nvPr/>
        </p:nvCxnSpPr>
        <p:spPr>
          <a:xfrm>
            <a:off x="2339752" y="980728"/>
            <a:ext cx="0" cy="5256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503431"/>
              </p:ext>
            </p:extLst>
          </p:nvPr>
        </p:nvGraphicFramePr>
        <p:xfrm>
          <a:off x="4067944" y="4437112"/>
          <a:ext cx="3672408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43776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表格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256311"/>
              </p:ext>
            </p:extLst>
          </p:nvPr>
        </p:nvGraphicFramePr>
        <p:xfrm>
          <a:off x="3635896" y="5517232"/>
          <a:ext cx="4165600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43776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8" name="直线连接符 37"/>
          <p:cNvCxnSpPr/>
          <p:nvPr/>
        </p:nvCxnSpPr>
        <p:spPr>
          <a:xfrm flipH="1">
            <a:off x="3635896" y="4802871"/>
            <a:ext cx="432048" cy="714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线连接符 38"/>
          <p:cNvCxnSpPr/>
          <p:nvPr/>
        </p:nvCxnSpPr>
        <p:spPr>
          <a:xfrm flipH="1">
            <a:off x="5292080" y="4874879"/>
            <a:ext cx="2448272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2699792" y="4221088"/>
            <a:ext cx="5256584" cy="1872208"/>
          </a:xfrm>
          <a:prstGeom prst="rect">
            <a:avLst/>
          </a:prstGeom>
          <a:noFill/>
          <a:ln w="38100" cmpd="sng">
            <a:solidFill>
              <a:srgbClr val="33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2699792" y="4437112"/>
            <a:ext cx="116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SIMD </a:t>
            </a:r>
            <a:r>
              <a:rPr kumimoji="1" lang="en-US" altLang="zh-CN" dirty="0" err="1" smtClean="0"/>
              <a:t>Reg</a:t>
            </a:r>
            <a:endParaRPr kumimoji="1"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2771800" y="55172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Mem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609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824" y="274638"/>
            <a:ext cx="8229600" cy="778098"/>
          </a:xfrm>
        </p:spPr>
        <p:txBody>
          <a:bodyPr/>
          <a:lstStyle/>
          <a:p>
            <a:r>
              <a:rPr kumimoji="1" lang="en-US" altLang="zh-CN" dirty="0" smtClean="0"/>
              <a:t>Memory Reference</a:t>
            </a:r>
            <a:endParaRPr kumimoji="1" lang="zh-CN" altLang="en-US" dirty="0"/>
          </a:p>
        </p:txBody>
      </p:sp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79466"/>
              </p:ext>
            </p:extLst>
          </p:nvPr>
        </p:nvGraphicFramePr>
        <p:xfrm>
          <a:off x="1702544" y="1340768"/>
          <a:ext cx="3672408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43776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93509"/>
              </p:ext>
            </p:extLst>
          </p:nvPr>
        </p:nvGraphicFramePr>
        <p:xfrm>
          <a:off x="1270496" y="2564904"/>
          <a:ext cx="4165600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43776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7" name="直线连接符 36"/>
          <p:cNvCxnSpPr/>
          <p:nvPr/>
        </p:nvCxnSpPr>
        <p:spPr>
          <a:xfrm>
            <a:off x="1702544" y="1706527"/>
            <a:ext cx="288032" cy="864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/>
          <p:nvPr/>
        </p:nvCxnSpPr>
        <p:spPr>
          <a:xfrm flipH="1">
            <a:off x="2494632" y="1778535"/>
            <a:ext cx="576064" cy="792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/>
          <p:cNvCxnSpPr/>
          <p:nvPr/>
        </p:nvCxnSpPr>
        <p:spPr>
          <a:xfrm>
            <a:off x="3070696" y="1778535"/>
            <a:ext cx="504056" cy="792088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线连接符 41"/>
          <p:cNvCxnSpPr/>
          <p:nvPr/>
        </p:nvCxnSpPr>
        <p:spPr>
          <a:xfrm>
            <a:off x="4006800" y="1778535"/>
            <a:ext cx="0" cy="792088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/>
          <p:cNvCxnSpPr/>
          <p:nvPr/>
        </p:nvCxnSpPr>
        <p:spPr>
          <a:xfrm>
            <a:off x="4006800" y="1778535"/>
            <a:ext cx="36004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线连接符 43"/>
          <p:cNvCxnSpPr/>
          <p:nvPr/>
        </p:nvCxnSpPr>
        <p:spPr>
          <a:xfrm flipH="1">
            <a:off x="5014912" y="1778535"/>
            <a:ext cx="36004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5713264" y="1916832"/>
            <a:ext cx="3319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Gather and Scatter </a:t>
            </a:r>
            <a:endParaRPr kumimoji="1" lang="zh-CN" altLang="en-US" sz="3200" dirty="0"/>
          </a:p>
        </p:txBody>
      </p:sp>
      <p:graphicFrame>
        <p:nvGraphicFramePr>
          <p:cNvPr id="55" name="表格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03486"/>
              </p:ext>
            </p:extLst>
          </p:nvPr>
        </p:nvGraphicFramePr>
        <p:xfrm>
          <a:off x="1846560" y="4005064"/>
          <a:ext cx="3672408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43776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表格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88756"/>
              </p:ext>
            </p:extLst>
          </p:nvPr>
        </p:nvGraphicFramePr>
        <p:xfrm>
          <a:off x="1414512" y="5229200"/>
          <a:ext cx="4165600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43776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7" name="直线连接符 56"/>
          <p:cNvCxnSpPr/>
          <p:nvPr/>
        </p:nvCxnSpPr>
        <p:spPr>
          <a:xfrm>
            <a:off x="1846560" y="4370823"/>
            <a:ext cx="216024" cy="8583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线连接符 57"/>
          <p:cNvCxnSpPr/>
          <p:nvPr/>
        </p:nvCxnSpPr>
        <p:spPr>
          <a:xfrm flipH="1">
            <a:off x="2278608" y="4442831"/>
            <a:ext cx="936104" cy="786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线连接符 58"/>
          <p:cNvCxnSpPr/>
          <p:nvPr/>
        </p:nvCxnSpPr>
        <p:spPr>
          <a:xfrm>
            <a:off x="3214712" y="4442831"/>
            <a:ext cx="504056" cy="792088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59"/>
          <p:cNvCxnSpPr/>
          <p:nvPr/>
        </p:nvCxnSpPr>
        <p:spPr>
          <a:xfrm flipH="1">
            <a:off x="3934792" y="4442831"/>
            <a:ext cx="216024" cy="786369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线连接符 60"/>
          <p:cNvCxnSpPr/>
          <p:nvPr/>
        </p:nvCxnSpPr>
        <p:spPr>
          <a:xfrm>
            <a:off x="4150816" y="4442831"/>
            <a:ext cx="36004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线连接符 61"/>
          <p:cNvCxnSpPr/>
          <p:nvPr/>
        </p:nvCxnSpPr>
        <p:spPr>
          <a:xfrm flipH="1">
            <a:off x="4726880" y="4442831"/>
            <a:ext cx="792088" cy="786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5857280" y="4509120"/>
            <a:ext cx="30177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Write Confliction</a:t>
            </a:r>
            <a:endParaRPr kumimoji="1" lang="zh-CN" altLang="en-US" sz="3200" dirty="0"/>
          </a:p>
        </p:txBody>
      </p:sp>
      <p:sp>
        <p:nvSpPr>
          <p:cNvPr id="69" name="椭圆 68"/>
          <p:cNvSpPr/>
          <p:nvPr/>
        </p:nvSpPr>
        <p:spPr>
          <a:xfrm>
            <a:off x="4294832" y="5013176"/>
            <a:ext cx="648072" cy="93610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3430736" y="5013176"/>
            <a:ext cx="648072" cy="93610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1774552" y="5013176"/>
            <a:ext cx="648072" cy="93610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395536" y="25649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Mem</a:t>
            </a:r>
            <a:endParaRPr kumimoji="1" lang="zh-CN" altLang="en-US" dirty="0"/>
          </a:p>
        </p:txBody>
      </p:sp>
      <p:sp>
        <p:nvSpPr>
          <p:cNvPr id="73" name="文本框 72"/>
          <p:cNvSpPr txBox="1"/>
          <p:nvPr/>
        </p:nvSpPr>
        <p:spPr>
          <a:xfrm>
            <a:off x="467544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Mem</a:t>
            </a:r>
            <a:endParaRPr kumimoji="1" lang="zh-CN" altLang="en-US" dirty="0"/>
          </a:p>
        </p:txBody>
      </p:sp>
      <p:sp>
        <p:nvSpPr>
          <p:cNvPr id="74" name="文本框 73"/>
          <p:cNvSpPr txBox="1"/>
          <p:nvPr/>
        </p:nvSpPr>
        <p:spPr>
          <a:xfrm>
            <a:off x="467544" y="40050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SIMD </a:t>
            </a:r>
            <a:r>
              <a:rPr kumimoji="1" lang="en-US" altLang="zh-CN" dirty="0" err="1" smtClean="0"/>
              <a:t>Reg</a:t>
            </a:r>
            <a:endParaRPr kumimoji="1" lang="zh-CN" altLang="en-US" dirty="0"/>
          </a:p>
        </p:txBody>
      </p:sp>
      <p:sp>
        <p:nvSpPr>
          <p:cNvPr id="75" name="文本框 74"/>
          <p:cNvSpPr txBox="1"/>
          <p:nvPr/>
        </p:nvSpPr>
        <p:spPr>
          <a:xfrm>
            <a:off x="395536" y="13407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SIMD </a:t>
            </a:r>
            <a:r>
              <a:rPr kumimoji="1" lang="en-US" altLang="zh-CN" dirty="0" err="1" smtClean="0"/>
              <a:t>Reg</a:t>
            </a:r>
            <a:endParaRPr kumimoji="1" lang="zh-CN" altLang="en-US" dirty="0"/>
          </a:p>
        </p:txBody>
      </p:sp>
      <p:cxnSp>
        <p:nvCxnSpPr>
          <p:cNvPr id="77" name="直线连接符 76"/>
          <p:cNvCxnSpPr/>
          <p:nvPr/>
        </p:nvCxnSpPr>
        <p:spPr>
          <a:xfrm>
            <a:off x="395536" y="3429000"/>
            <a:ext cx="532859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图片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5157192"/>
            <a:ext cx="888239" cy="8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en-US" altLang="zh-CN" dirty="0" smtClean="0"/>
              <a:t>General idea of CVR</a:t>
            </a:r>
            <a:endParaRPr kumimoji="1" lang="zh-CN" altLang="en-US" dirty="0"/>
          </a:p>
        </p:txBody>
      </p:sp>
      <p:pic>
        <p:nvPicPr>
          <p:cNvPr id="5" name="图片 4" descr="gif5新文件-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015831" cy="3168352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202644"/>
              </p:ext>
            </p:extLst>
          </p:nvPr>
        </p:nvGraphicFramePr>
        <p:xfrm>
          <a:off x="5148064" y="2668880"/>
          <a:ext cx="3312364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124"/>
                <a:gridCol w="301124"/>
                <a:gridCol w="301124"/>
                <a:gridCol w="301124"/>
                <a:gridCol w="301124"/>
                <a:gridCol w="301124"/>
                <a:gridCol w="301124"/>
                <a:gridCol w="301124"/>
                <a:gridCol w="301124"/>
                <a:gridCol w="301124"/>
                <a:gridCol w="301124"/>
              </a:tblGrid>
              <a:tr h="2983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841508"/>
              </p:ext>
            </p:extLst>
          </p:nvPr>
        </p:nvGraphicFramePr>
        <p:xfrm>
          <a:off x="5148064" y="1732776"/>
          <a:ext cx="3312364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124"/>
                <a:gridCol w="301124"/>
                <a:gridCol w="301124"/>
                <a:gridCol w="301124"/>
                <a:gridCol w="301124"/>
                <a:gridCol w="301124"/>
                <a:gridCol w="301124"/>
                <a:gridCol w="301124"/>
                <a:gridCol w="301124"/>
                <a:gridCol w="301124"/>
                <a:gridCol w="301124"/>
              </a:tblGrid>
              <a:tr h="2983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任意形状 8"/>
          <p:cNvSpPr/>
          <p:nvPr/>
        </p:nvSpPr>
        <p:spPr>
          <a:xfrm>
            <a:off x="5329565" y="1432005"/>
            <a:ext cx="3161036" cy="794634"/>
          </a:xfrm>
          <a:custGeom>
            <a:avLst/>
            <a:gdLst>
              <a:gd name="connsiteX0" fmla="*/ 0 w 3527529"/>
              <a:gd name="connsiteY0" fmla="*/ 472849 h 974278"/>
              <a:gd name="connsiteX1" fmla="*/ 148628 w 3527529"/>
              <a:gd name="connsiteY1" fmla="*/ 216159 h 974278"/>
              <a:gd name="connsiteX2" fmla="*/ 202675 w 3527529"/>
              <a:gd name="connsiteY2" fmla="*/ 189139 h 974278"/>
              <a:gd name="connsiteX3" fmla="*/ 243210 w 3527529"/>
              <a:gd name="connsiteY3" fmla="*/ 162119 h 974278"/>
              <a:gd name="connsiteX4" fmla="*/ 337791 w 3527529"/>
              <a:gd name="connsiteY4" fmla="*/ 135100 h 974278"/>
              <a:gd name="connsiteX5" fmla="*/ 378326 w 3527529"/>
              <a:gd name="connsiteY5" fmla="*/ 121590 h 974278"/>
              <a:gd name="connsiteX6" fmla="*/ 445884 w 3527529"/>
              <a:gd name="connsiteY6" fmla="*/ 94570 h 974278"/>
              <a:gd name="connsiteX7" fmla="*/ 594512 w 3527529"/>
              <a:gd name="connsiteY7" fmla="*/ 67550 h 974278"/>
              <a:gd name="connsiteX8" fmla="*/ 662070 w 3527529"/>
              <a:gd name="connsiteY8" fmla="*/ 54040 h 974278"/>
              <a:gd name="connsiteX9" fmla="*/ 810698 w 3527529"/>
              <a:gd name="connsiteY9" fmla="*/ 27020 h 974278"/>
              <a:gd name="connsiteX10" fmla="*/ 851233 w 3527529"/>
              <a:gd name="connsiteY10" fmla="*/ 13510 h 974278"/>
              <a:gd name="connsiteX11" fmla="*/ 972838 w 3527529"/>
              <a:gd name="connsiteY11" fmla="*/ 0 h 974278"/>
              <a:gd name="connsiteX12" fmla="*/ 1243071 w 3527529"/>
              <a:gd name="connsiteY12" fmla="*/ 13510 h 974278"/>
              <a:gd name="connsiteX13" fmla="*/ 1391699 w 3527529"/>
              <a:gd name="connsiteY13" fmla="*/ 54040 h 974278"/>
              <a:gd name="connsiteX14" fmla="*/ 1472768 w 3527529"/>
              <a:gd name="connsiteY14" fmla="*/ 81060 h 974278"/>
              <a:gd name="connsiteX15" fmla="*/ 1594373 w 3527529"/>
              <a:gd name="connsiteY15" fmla="*/ 148609 h 974278"/>
              <a:gd name="connsiteX16" fmla="*/ 1634908 w 3527529"/>
              <a:gd name="connsiteY16" fmla="*/ 175629 h 974278"/>
              <a:gd name="connsiteX17" fmla="*/ 1688955 w 3527529"/>
              <a:gd name="connsiteY17" fmla="*/ 256689 h 974278"/>
              <a:gd name="connsiteX18" fmla="*/ 1702466 w 3527529"/>
              <a:gd name="connsiteY18" fmla="*/ 661988 h 974278"/>
              <a:gd name="connsiteX19" fmla="*/ 1729490 w 3527529"/>
              <a:gd name="connsiteY19" fmla="*/ 743048 h 974278"/>
              <a:gd name="connsiteX20" fmla="*/ 1770024 w 3527529"/>
              <a:gd name="connsiteY20" fmla="*/ 783578 h 974278"/>
              <a:gd name="connsiteX21" fmla="*/ 1918652 w 3527529"/>
              <a:gd name="connsiteY21" fmla="*/ 770068 h 974278"/>
              <a:gd name="connsiteX22" fmla="*/ 1999722 w 3527529"/>
              <a:gd name="connsiteY22" fmla="*/ 743048 h 974278"/>
              <a:gd name="connsiteX23" fmla="*/ 2026746 w 3527529"/>
              <a:gd name="connsiteY23" fmla="*/ 716028 h 974278"/>
              <a:gd name="connsiteX24" fmla="*/ 2040257 w 3527529"/>
              <a:gd name="connsiteY24" fmla="*/ 675498 h 974278"/>
              <a:gd name="connsiteX25" fmla="*/ 2053769 w 3527529"/>
              <a:gd name="connsiteY25" fmla="*/ 364769 h 974278"/>
              <a:gd name="connsiteX26" fmla="*/ 2080792 w 3527529"/>
              <a:gd name="connsiteY26" fmla="*/ 324239 h 974278"/>
              <a:gd name="connsiteX27" fmla="*/ 2094304 w 3527529"/>
              <a:gd name="connsiteY27" fmla="*/ 283709 h 974278"/>
              <a:gd name="connsiteX28" fmla="*/ 2107815 w 3527529"/>
              <a:gd name="connsiteY28" fmla="*/ 229669 h 974278"/>
              <a:gd name="connsiteX29" fmla="*/ 2188885 w 3527529"/>
              <a:gd name="connsiteY29" fmla="*/ 189139 h 974278"/>
              <a:gd name="connsiteX30" fmla="*/ 2229420 w 3527529"/>
              <a:gd name="connsiteY30" fmla="*/ 162119 h 974278"/>
              <a:gd name="connsiteX31" fmla="*/ 2310490 w 3527529"/>
              <a:gd name="connsiteY31" fmla="*/ 135100 h 974278"/>
              <a:gd name="connsiteX32" fmla="*/ 2540188 w 3527529"/>
              <a:gd name="connsiteY32" fmla="*/ 175629 h 974278"/>
              <a:gd name="connsiteX33" fmla="*/ 2621258 w 3527529"/>
              <a:gd name="connsiteY33" fmla="*/ 202649 h 974278"/>
              <a:gd name="connsiteX34" fmla="*/ 2796909 w 3527529"/>
              <a:gd name="connsiteY34" fmla="*/ 189139 h 974278"/>
              <a:gd name="connsiteX35" fmla="*/ 2837444 w 3527529"/>
              <a:gd name="connsiteY35" fmla="*/ 175629 h 974278"/>
              <a:gd name="connsiteX36" fmla="*/ 2999583 w 3527529"/>
              <a:gd name="connsiteY36" fmla="*/ 148609 h 974278"/>
              <a:gd name="connsiteX37" fmla="*/ 3215770 w 3527529"/>
              <a:gd name="connsiteY37" fmla="*/ 162119 h 974278"/>
              <a:gd name="connsiteX38" fmla="*/ 3242793 w 3527529"/>
              <a:gd name="connsiteY38" fmla="*/ 202649 h 974278"/>
              <a:gd name="connsiteX39" fmla="*/ 3269816 w 3527529"/>
              <a:gd name="connsiteY39" fmla="*/ 283709 h 974278"/>
              <a:gd name="connsiteX40" fmla="*/ 3283328 w 3527529"/>
              <a:gd name="connsiteY40" fmla="*/ 810598 h 974278"/>
              <a:gd name="connsiteX41" fmla="*/ 3256304 w 3527529"/>
              <a:gd name="connsiteY41" fmla="*/ 878148 h 974278"/>
              <a:gd name="connsiteX42" fmla="*/ 1743001 w 3527529"/>
              <a:gd name="connsiteY42" fmla="*/ 878148 h 974278"/>
              <a:gd name="connsiteX43" fmla="*/ 1594373 w 3527529"/>
              <a:gd name="connsiteY43" fmla="*/ 891658 h 974278"/>
              <a:gd name="connsiteX44" fmla="*/ 1378187 w 3527529"/>
              <a:gd name="connsiteY44" fmla="*/ 918678 h 974278"/>
              <a:gd name="connsiteX45" fmla="*/ 1310629 w 3527529"/>
              <a:gd name="connsiteY45" fmla="*/ 932188 h 974278"/>
              <a:gd name="connsiteX46" fmla="*/ 959326 w 3527529"/>
              <a:gd name="connsiteY46" fmla="*/ 918678 h 974278"/>
              <a:gd name="connsiteX47" fmla="*/ 729628 w 3527529"/>
              <a:gd name="connsiteY47" fmla="*/ 891658 h 974278"/>
              <a:gd name="connsiteX48" fmla="*/ 648559 w 3527529"/>
              <a:gd name="connsiteY48" fmla="*/ 864638 h 974278"/>
              <a:gd name="connsiteX49" fmla="*/ 621535 w 3527529"/>
              <a:gd name="connsiteY49" fmla="*/ 837618 h 974278"/>
              <a:gd name="connsiteX50" fmla="*/ 540466 w 3527529"/>
              <a:gd name="connsiteY50" fmla="*/ 783578 h 974278"/>
              <a:gd name="connsiteX51" fmla="*/ 513442 w 3527529"/>
              <a:gd name="connsiteY51" fmla="*/ 756558 h 974278"/>
              <a:gd name="connsiteX52" fmla="*/ 472907 w 3527529"/>
              <a:gd name="connsiteY52" fmla="*/ 743048 h 974278"/>
              <a:gd name="connsiteX53" fmla="*/ 432372 w 3527529"/>
              <a:gd name="connsiteY53" fmla="*/ 716028 h 974278"/>
              <a:gd name="connsiteX54" fmla="*/ 391838 w 3527529"/>
              <a:gd name="connsiteY54" fmla="*/ 621459 h 974278"/>
              <a:gd name="connsiteX55" fmla="*/ 364814 w 3527529"/>
              <a:gd name="connsiteY55" fmla="*/ 540399 h 974278"/>
              <a:gd name="connsiteX56" fmla="*/ 364814 w 3527529"/>
              <a:gd name="connsiteY56" fmla="*/ 229669 h 974278"/>
              <a:gd name="connsiteX57" fmla="*/ 432372 w 3527529"/>
              <a:gd name="connsiteY57" fmla="*/ 162119 h 974278"/>
              <a:gd name="connsiteX58" fmla="*/ 499931 w 3527529"/>
              <a:gd name="connsiteY58" fmla="*/ 81060 h 974278"/>
              <a:gd name="connsiteX59" fmla="*/ 526954 w 3527529"/>
              <a:gd name="connsiteY59" fmla="*/ 40530 h 974278"/>
              <a:gd name="connsiteX60" fmla="*/ 648559 w 3527529"/>
              <a:gd name="connsiteY60" fmla="*/ 0 h 974278"/>
              <a:gd name="connsiteX61" fmla="*/ 918791 w 3527529"/>
              <a:gd name="connsiteY61" fmla="*/ 27020 h 974278"/>
              <a:gd name="connsiteX62" fmla="*/ 1026884 w 3527529"/>
              <a:gd name="connsiteY62" fmla="*/ 94570 h 974278"/>
              <a:gd name="connsiteX63" fmla="*/ 1067419 w 3527529"/>
              <a:gd name="connsiteY63" fmla="*/ 108080 h 974278"/>
              <a:gd name="connsiteX64" fmla="*/ 1107954 w 3527529"/>
              <a:gd name="connsiteY64" fmla="*/ 135100 h 974278"/>
              <a:gd name="connsiteX65" fmla="*/ 1189024 w 3527529"/>
              <a:gd name="connsiteY65" fmla="*/ 162119 h 974278"/>
              <a:gd name="connsiteX66" fmla="*/ 1229559 w 3527529"/>
              <a:gd name="connsiteY66" fmla="*/ 175629 h 974278"/>
              <a:gd name="connsiteX67" fmla="*/ 1270094 w 3527529"/>
              <a:gd name="connsiteY67" fmla="*/ 189139 h 974278"/>
              <a:gd name="connsiteX68" fmla="*/ 1310629 w 3527529"/>
              <a:gd name="connsiteY68" fmla="*/ 216159 h 974278"/>
              <a:gd name="connsiteX69" fmla="*/ 1337652 w 3527529"/>
              <a:gd name="connsiteY69" fmla="*/ 256689 h 974278"/>
              <a:gd name="connsiteX70" fmla="*/ 1364675 w 3527529"/>
              <a:gd name="connsiteY70" fmla="*/ 337749 h 974278"/>
              <a:gd name="connsiteX71" fmla="*/ 1391699 w 3527529"/>
              <a:gd name="connsiteY71" fmla="*/ 432319 h 974278"/>
              <a:gd name="connsiteX72" fmla="*/ 1405210 w 3527529"/>
              <a:gd name="connsiteY72" fmla="*/ 526889 h 974278"/>
              <a:gd name="connsiteX73" fmla="*/ 1418722 w 3527529"/>
              <a:gd name="connsiteY73" fmla="*/ 594439 h 974278"/>
              <a:gd name="connsiteX74" fmla="*/ 1499792 w 3527529"/>
              <a:gd name="connsiteY74" fmla="*/ 661988 h 974278"/>
              <a:gd name="connsiteX75" fmla="*/ 1783536 w 3527529"/>
              <a:gd name="connsiteY75" fmla="*/ 689008 h 974278"/>
              <a:gd name="connsiteX76" fmla="*/ 1905141 w 3527529"/>
              <a:gd name="connsiteY76" fmla="*/ 743048 h 974278"/>
              <a:gd name="connsiteX77" fmla="*/ 1932164 w 3527529"/>
              <a:gd name="connsiteY77" fmla="*/ 783578 h 974278"/>
              <a:gd name="connsiteX78" fmla="*/ 1945676 w 3527529"/>
              <a:gd name="connsiteY78" fmla="*/ 824108 h 974278"/>
              <a:gd name="connsiteX79" fmla="*/ 1986211 w 3527529"/>
              <a:gd name="connsiteY79" fmla="*/ 837618 h 974278"/>
              <a:gd name="connsiteX80" fmla="*/ 2080792 w 3527529"/>
              <a:gd name="connsiteY80" fmla="*/ 878148 h 974278"/>
              <a:gd name="connsiteX81" fmla="*/ 2432095 w 3527529"/>
              <a:gd name="connsiteY81" fmla="*/ 864638 h 974278"/>
              <a:gd name="connsiteX82" fmla="*/ 2486141 w 3527529"/>
              <a:gd name="connsiteY82" fmla="*/ 851128 h 974278"/>
              <a:gd name="connsiteX83" fmla="*/ 2553699 w 3527529"/>
              <a:gd name="connsiteY83" fmla="*/ 837618 h 974278"/>
              <a:gd name="connsiteX84" fmla="*/ 2594234 w 3527529"/>
              <a:gd name="connsiteY84" fmla="*/ 824108 h 974278"/>
              <a:gd name="connsiteX85" fmla="*/ 2661792 w 3527529"/>
              <a:gd name="connsiteY85" fmla="*/ 810598 h 974278"/>
              <a:gd name="connsiteX86" fmla="*/ 2715839 w 3527529"/>
              <a:gd name="connsiteY86" fmla="*/ 797088 h 974278"/>
              <a:gd name="connsiteX87" fmla="*/ 2675304 w 3527529"/>
              <a:gd name="connsiteY87" fmla="*/ 540399 h 974278"/>
              <a:gd name="connsiteX88" fmla="*/ 2661792 w 3527529"/>
              <a:gd name="connsiteY88" fmla="*/ 499869 h 974278"/>
              <a:gd name="connsiteX89" fmla="*/ 2634769 w 3527529"/>
              <a:gd name="connsiteY89" fmla="*/ 391789 h 974278"/>
              <a:gd name="connsiteX90" fmla="*/ 2634769 w 3527529"/>
              <a:gd name="connsiteY90" fmla="*/ 121590 h 974278"/>
              <a:gd name="connsiteX91" fmla="*/ 2675304 w 3527529"/>
              <a:gd name="connsiteY91" fmla="*/ 94570 h 974278"/>
              <a:gd name="connsiteX92" fmla="*/ 2783397 w 3527529"/>
              <a:gd name="connsiteY92" fmla="*/ 67550 h 974278"/>
              <a:gd name="connsiteX93" fmla="*/ 2864467 w 3527529"/>
              <a:gd name="connsiteY93" fmla="*/ 40530 h 974278"/>
              <a:gd name="connsiteX94" fmla="*/ 3094165 w 3527529"/>
              <a:gd name="connsiteY94" fmla="*/ 54040 h 974278"/>
              <a:gd name="connsiteX95" fmla="*/ 3134700 w 3527529"/>
              <a:gd name="connsiteY95" fmla="*/ 81060 h 974278"/>
              <a:gd name="connsiteX96" fmla="*/ 3215770 w 3527529"/>
              <a:gd name="connsiteY96" fmla="*/ 94570 h 974278"/>
              <a:gd name="connsiteX97" fmla="*/ 3323863 w 3527529"/>
              <a:gd name="connsiteY97" fmla="*/ 175629 h 974278"/>
              <a:gd name="connsiteX98" fmla="*/ 3377909 w 3527529"/>
              <a:gd name="connsiteY98" fmla="*/ 256689 h 974278"/>
              <a:gd name="connsiteX99" fmla="*/ 3404933 w 3527529"/>
              <a:gd name="connsiteY99" fmla="*/ 297219 h 974278"/>
              <a:gd name="connsiteX100" fmla="*/ 3404933 w 3527529"/>
              <a:gd name="connsiteY100" fmla="*/ 580929 h 974278"/>
              <a:gd name="connsiteX101" fmla="*/ 3337374 w 3527529"/>
              <a:gd name="connsiteY101" fmla="*/ 621459 h 974278"/>
              <a:gd name="connsiteX102" fmla="*/ 3256304 w 3527529"/>
              <a:gd name="connsiteY102" fmla="*/ 661988 h 974278"/>
              <a:gd name="connsiteX103" fmla="*/ 3202258 w 3527529"/>
              <a:gd name="connsiteY103" fmla="*/ 675498 h 974278"/>
              <a:gd name="connsiteX104" fmla="*/ 3053630 w 3527529"/>
              <a:gd name="connsiteY104" fmla="*/ 716028 h 974278"/>
              <a:gd name="connsiteX105" fmla="*/ 2986072 w 3527529"/>
              <a:gd name="connsiteY105" fmla="*/ 729538 h 974278"/>
              <a:gd name="connsiteX106" fmla="*/ 2891490 w 3527529"/>
              <a:gd name="connsiteY106" fmla="*/ 756558 h 974278"/>
              <a:gd name="connsiteX107" fmla="*/ 2337513 w 3527529"/>
              <a:gd name="connsiteY107" fmla="*/ 770068 h 974278"/>
              <a:gd name="connsiteX108" fmla="*/ 2256443 w 3527529"/>
              <a:gd name="connsiteY108" fmla="*/ 783578 h 974278"/>
              <a:gd name="connsiteX109" fmla="*/ 2188885 w 3527529"/>
              <a:gd name="connsiteY109" fmla="*/ 797088 h 974278"/>
              <a:gd name="connsiteX110" fmla="*/ 1810559 w 3527529"/>
              <a:gd name="connsiteY110" fmla="*/ 824108 h 974278"/>
              <a:gd name="connsiteX111" fmla="*/ 1364675 w 3527529"/>
              <a:gd name="connsiteY111" fmla="*/ 837618 h 974278"/>
              <a:gd name="connsiteX112" fmla="*/ 783675 w 3527529"/>
              <a:gd name="connsiteY112" fmla="*/ 824108 h 974278"/>
              <a:gd name="connsiteX113" fmla="*/ 743140 w 3527529"/>
              <a:gd name="connsiteY113" fmla="*/ 797088 h 974278"/>
              <a:gd name="connsiteX114" fmla="*/ 675582 w 3527529"/>
              <a:gd name="connsiteY114" fmla="*/ 716028 h 974278"/>
              <a:gd name="connsiteX115" fmla="*/ 648559 w 3527529"/>
              <a:gd name="connsiteY115" fmla="*/ 634969 h 974278"/>
              <a:gd name="connsiteX116" fmla="*/ 635047 w 3527529"/>
              <a:gd name="connsiteY116" fmla="*/ 594439 h 974278"/>
              <a:gd name="connsiteX117" fmla="*/ 648559 w 3527529"/>
              <a:gd name="connsiteY117" fmla="*/ 229669 h 974278"/>
              <a:gd name="connsiteX118" fmla="*/ 662070 w 3527529"/>
              <a:gd name="connsiteY118" fmla="*/ 189139 h 974278"/>
              <a:gd name="connsiteX119" fmla="*/ 743140 w 3527529"/>
              <a:gd name="connsiteY119" fmla="*/ 148609 h 974278"/>
              <a:gd name="connsiteX120" fmla="*/ 918791 w 3527529"/>
              <a:gd name="connsiteY120" fmla="*/ 108080 h 974278"/>
              <a:gd name="connsiteX121" fmla="*/ 1162001 w 3527529"/>
              <a:gd name="connsiteY121" fmla="*/ 81060 h 974278"/>
              <a:gd name="connsiteX122" fmla="*/ 1513303 w 3527529"/>
              <a:gd name="connsiteY122" fmla="*/ 94570 h 974278"/>
              <a:gd name="connsiteX123" fmla="*/ 1553838 w 3527529"/>
              <a:gd name="connsiteY123" fmla="*/ 108080 h 974278"/>
              <a:gd name="connsiteX124" fmla="*/ 1580862 w 3527529"/>
              <a:gd name="connsiteY124" fmla="*/ 135100 h 974278"/>
              <a:gd name="connsiteX125" fmla="*/ 1594373 w 3527529"/>
              <a:gd name="connsiteY125" fmla="*/ 175629 h 974278"/>
              <a:gd name="connsiteX126" fmla="*/ 1621396 w 3527529"/>
              <a:gd name="connsiteY126" fmla="*/ 216159 h 974278"/>
              <a:gd name="connsiteX127" fmla="*/ 1648420 w 3527529"/>
              <a:gd name="connsiteY127" fmla="*/ 297219 h 974278"/>
              <a:gd name="connsiteX128" fmla="*/ 1661931 w 3527529"/>
              <a:gd name="connsiteY128" fmla="*/ 378279 h 974278"/>
              <a:gd name="connsiteX129" fmla="*/ 1675443 w 3527529"/>
              <a:gd name="connsiteY129" fmla="*/ 702518 h 974278"/>
              <a:gd name="connsiteX130" fmla="*/ 1783536 w 3527529"/>
              <a:gd name="connsiteY130" fmla="*/ 743048 h 974278"/>
              <a:gd name="connsiteX131" fmla="*/ 1824071 w 3527529"/>
              <a:gd name="connsiteY131" fmla="*/ 756558 h 974278"/>
              <a:gd name="connsiteX132" fmla="*/ 2094304 w 3527529"/>
              <a:gd name="connsiteY132" fmla="*/ 783578 h 974278"/>
              <a:gd name="connsiteX133" fmla="*/ 2229420 w 3527529"/>
              <a:gd name="connsiteY133" fmla="*/ 810598 h 974278"/>
              <a:gd name="connsiteX134" fmla="*/ 2364536 w 3527529"/>
              <a:gd name="connsiteY134" fmla="*/ 837618 h 974278"/>
              <a:gd name="connsiteX135" fmla="*/ 2675304 w 3527529"/>
              <a:gd name="connsiteY135" fmla="*/ 824108 h 974278"/>
              <a:gd name="connsiteX136" fmla="*/ 2715839 w 3527529"/>
              <a:gd name="connsiteY136" fmla="*/ 810598 h 974278"/>
              <a:gd name="connsiteX137" fmla="*/ 2864467 w 3527529"/>
              <a:gd name="connsiteY137" fmla="*/ 783578 h 974278"/>
              <a:gd name="connsiteX138" fmla="*/ 2891490 w 3527529"/>
              <a:gd name="connsiteY138" fmla="*/ 743048 h 974278"/>
              <a:gd name="connsiteX139" fmla="*/ 2864467 w 3527529"/>
              <a:gd name="connsiteY139" fmla="*/ 540399 h 974278"/>
              <a:gd name="connsiteX140" fmla="*/ 2877979 w 3527529"/>
              <a:gd name="connsiteY140" fmla="*/ 405299 h 974278"/>
              <a:gd name="connsiteX141" fmla="*/ 2905002 w 3527529"/>
              <a:gd name="connsiteY141" fmla="*/ 324239 h 974278"/>
              <a:gd name="connsiteX142" fmla="*/ 2864467 w 3527529"/>
              <a:gd name="connsiteY142" fmla="*/ 189139 h 974278"/>
              <a:gd name="connsiteX143" fmla="*/ 2850955 w 3527529"/>
              <a:gd name="connsiteY143" fmla="*/ 148609 h 974278"/>
              <a:gd name="connsiteX144" fmla="*/ 2932025 w 3527529"/>
              <a:gd name="connsiteY144" fmla="*/ 108080 h 974278"/>
              <a:gd name="connsiteX145" fmla="*/ 3013095 w 3527529"/>
              <a:gd name="connsiteY145" fmla="*/ 81060 h 974278"/>
              <a:gd name="connsiteX146" fmla="*/ 3202258 w 3527529"/>
              <a:gd name="connsiteY146" fmla="*/ 108080 h 974278"/>
              <a:gd name="connsiteX147" fmla="*/ 3256304 w 3527529"/>
              <a:gd name="connsiteY147" fmla="*/ 148609 h 974278"/>
              <a:gd name="connsiteX148" fmla="*/ 3310351 w 3527529"/>
              <a:gd name="connsiteY148" fmla="*/ 229669 h 974278"/>
              <a:gd name="connsiteX149" fmla="*/ 3323863 w 3527529"/>
              <a:gd name="connsiteY149" fmla="*/ 270199 h 974278"/>
              <a:gd name="connsiteX150" fmla="*/ 3350886 w 3527529"/>
              <a:gd name="connsiteY150" fmla="*/ 310729 h 974278"/>
              <a:gd name="connsiteX151" fmla="*/ 3377909 w 3527529"/>
              <a:gd name="connsiteY151" fmla="*/ 553909 h 974278"/>
              <a:gd name="connsiteX152" fmla="*/ 3391421 w 3527529"/>
              <a:gd name="connsiteY152" fmla="*/ 607949 h 974278"/>
              <a:gd name="connsiteX153" fmla="*/ 3418444 w 3527529"/>
              <a:gd name="connsiteY153" fmla="*/ 689008 h 974278"/>
              <a:gd name="connsiteX154" fmla="*/ 3377909 w 3527529"/>
              <a:gd name="connsiteY154" fmla="*/ 891658 h 974278"/>
              <a:gd name="connsiteX155" fmla="*/ 3337374 w 3527529"/>
              <a:gd name="connsiteY155" fmla="*/ 905168 h 974278"/>
              <a:gd name="connsiteX156" fmla="*/ 3188746 w 3527529"/>
              <a:gd name="connsiteY156" fmla="*/ 891658 h 974278"/>
              <a:gd name="connsiteX157" fmla="*/ 3148211 w 3527529"/>
              <a:gd name="connsiteY157" fmla="*/ 878148 h 974278"/>
              <a:gd name="connsiteX158" fmla="*/ 1918652 w 3527529"/>
              <a:gd name="connsiteY158" fmla="*/ 905168 h 974278"/>
              <a:gd name="connsiteX159" fmla="*/ 1715978 w 3527529"/>
              <a:gd name="connsiteY159" fmla="*/ 932188 h 974278"/>
              <a:gd name="connsiteX160" fmla="*/ 1675443 w 3527529"/>
              <a:gd name="connsiteY160" fmla="*/ 945698 h 974278"/>
              <a:gd name="connsiteX161" fmla="*/ 1553838 w 3527529"/>
              <a:gd name="connsiteY161" fmla="*/ 972718 h 974278"/>
              <a:gd name="connsiteX162" fmla="*/ 1148489 w 3527529"/>
              <a:gd name="connsiteY162" fmla="*/ 959208 h 974278"/>
              <a:gd name="connsiteX163" fmla="*/ 1080931 w 3527529"/>
              <a:gd name="connsiteY163" fmla="*/ 878148 h 974278"/>
              <a:gd name="connsiteX164" fmla="*/ 1026884 w 3527529"/>
              <a:gd name="connsiteY164" fmla="*/ 797088 h 974278"/>
              <a:gd name="connsiteX165" fmla="*/ 959326 w 3527529"/>
              <a:gd name="connsiteY165" fmla="*/ 675498 h 974278"/>
              <a:gd name="connsiteX166" fmla="*/ 932303 w 3527529"/>
              <a:gd name="connsiteY166" fmla="*/ 594439 h 974278"/>
              <a:gd name="connsiteX167" fmla="*/ 918791 w 3527529"/>
              <a:gd name="connsiteY167" fmla="*/ 553909 h 974278"/>
              <a:gd name="connsiteX168" fmla="*/ 959326 w 3527529"/>
              <a:gd name="connsiteY168" fmla="*/ 229669 h 974278"/>
              <a:gd name="connsiteX169" fmla="*/ 999861 w 3527529"/>
              <a:gd name="connsiteY169" fmla="*/ 202649 h 974278"/>
              <a:gd name="connsiteX170" fmla="*/ 1067419 w 3527529"/>
              <a:gd name="connsiteY170" fmla="*/ 189139 h 974278"/>
              <a:gd name="connsiteX171" fmla="*/ 1202536 w 3527529"/>
              <a:gd name="connsiteY171" fmla="*/ 202649 h 974278"/>
              <a:gd name="connsiteX172" fmla="*/ 1243071 w 3527529"/>
              <a:gd name="connsiteY172" fmla="*/ 243179 h 974278"/>
              <a:gd name="connsiteX173" fmla="*/ 1270094 w 3527529"/>
              <a:gd name="connsiteY173" fmla="*/ 283709 h 974278"/>
              <a:gd name="connsiteX174" fmla="*/ 1297117 w 3527529"/>
              <a:gd name="connsiteY174" fmla="*/ 378279 h 974278"/>
              <a:gd name="connsiteX175" fmla="*/ 1310629 w 3527529"/>
              <a:gd name="connsiteY175" fmla="*/ 540399 h 974278"/>
              <a:gd name="connsiteX176" fmla="*/ 1337652 w 3527529"/>
              <a:gd name="connsiteY176" fmla="*/ 580929 h 974278"/>
              <a:gd name="connsiteX177" fmla="*/ 1378187 w 3527529"/>
              <a:gd name="connsiteY177" fmla="*/ 716028 h 974278"/>
              <a:gd name="connsiteX178" fmla="*/ 1445745 w 3527529"/>
              <a:gd name="connsiteY178" fmla="*/ 824108 h 974278"/>
              <a:gd name="connsiteX179" fmla="*/ 2094304 w 3527529"/>
              <a:gd name="connsiteY179" fmla="*/ 810598 h 974278"/>
              <a:gd name="connsiteX180" fmla="*/ 2188885 w 3527529"/>
              <a:gd name="connsiteY180" fmla="*/ 797088 h 974278"/>
              <a:gd name="connsiteX181" fmla="*/ 2310490 w 3527529"/>
              <a:gd name="connsiteY181" fmla="*/ 783578 h 974278"/>
              <a:gd name="connsiteX182" fmla="*/ 2364536 w 3527529"/>
              <a:gd name="connsiteY182" fmla="*/ 770068 h 974278"/>
              <a:gd name="connsiteX183" fmla="*/ 2378048 w 3527529"/>
              <a:gd name="connsiteY183" fmla="*/ 729538 h 974278"/>
              <a:gd name="connsiteX184" fmla="*/ 2364536 w 3527529"/>
              <a:gd name="connsiteY184" fmla="*/ 513379 h 974278"/>
              <a:gd name="connsiteX185" fmla="*/ 2351025 w 3527529"/>
              <a:gd name="connsiteY185" fmla="*/ 459339 h 974278"/>
              <a:gd name="connsiteX186" fmla="*/ 2337513 w 3527529"/>
              <a:gd name="connsiteY186" fmla="*/ 391789 h 974278"/>
              <a:gd name="connsiteX187" fmla="*/ 2310490 w 3527529"/>
              <a:gd name="connsiteY187" fmla="*/ 189139 h 974278"/>
              <a:gd name="connsiteX188" fmla="*/ 2337513 w 3527529"/>
              <a:gd name="connsiteY188" fmla="*/ 81060 h 974278"/>
              <a:gd name="connsiteX189" fmla="*/ 2688816 w 3527529"/>
              <a:gd name="connsiteY189" fmla="*/ 0 h 974278"/>
              <a:gd name="connsiteX190" fmla="*/ 3107676 w 3527529"/>
              <a:gd name="connsiteY190" fmla="*/ 13510 h 974278"/>
              <a:gd name="connsiteX191" fmla="*/ 3175235 w 3527529"/>
              <a:gd name="connsiteY191" fmla="*/ 54040 h 974278"/>
              <a:gd name="connsiteX192" fmla="*/ 3296839 w 3527529"/>
              <a:gd name="connsiteY192" fmla="*/ 189139 h 974278"/>
              <a:gd name="connsiteX193" fmla="*/ 3364398 w 3527529"/>
              <a:gd name="connsiteY193" fmla="*/ 243179 h 974278"/>
              <a:gd name="connsiteX194" fmla="*/ 3404933 w 3527529"/>
              <a:gd name="connsiteY194" fmla="*/ 297219 h 974278"/>
              <a:gd name="connsiteX195" fmla="*/ 3472491 w 3527529"/>
              <a:gd name="connsiteY195" fmla="*/ 418809 h 974278"/>
              <a:gd name="connsiteX196" fmla="*/ 3486002 w 3527529"/>
              <a:gd name="connsiteY196" fmla="*/ 553909 h 974278"/>
              <a:gd name="connsiteX197" fmla="*/ 3513026 w 3527529"/>
              <a:gd name="connsiteY197" fmla="*/ 648478 h 974278"/>
              <a:gd name="connsiteX198" fmla="*/ 3526537 w 3527529"/>
              <a:gd name="connsiteY198" fmla="*/ 702518 h 974278"/>
              <a:gd name="connsiteX199" fmla="*/ 3526537 w 3527529"/>
              <a:gd name="connsiteY199" fmla="*/ 756558 h 97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527529" h="974278">
                <a:moveTo>
                  <a:pt x="0" y="472849"/>
                </a:moveTo>
                <a:cubicBezTo>
                  <a:pt x="30434" y="411988"/>
                  <a:pt x="117647" y="231648"/>
                  <a:pt x="148628" y="216159"/>
                </a:cubicBezTo>
                <a:cubicBezTo>
                  <a:pt x="166644" y="207152"/>
                  <a:pt x="185187" y="199131"/>
                  <a:pt x="202675" y="189139"/>
                </a:cubicBezTo>
                <a:cubicBezTo>
                  <a:pt x="216774" y="181083"/>
                  <a:pt x="228686" y="169380"/>
                  <a:pt x="243210" y="162119"/>
                </a:cubicBezTo>
                <a:cubicBezTo>
                  <a:pt x="264813" y="151319"/>
                  <a:pt x="317582" y="140873"/>
                  <a:pt x="337791" y="135100"/>
                </a:cubicBezTo>
                <a:cubicBezTo>
                  <a:pt x="351486" y="131188"/>
                  <a:pt x="364990" y="126590"/>
                  <a:pt x="378326" y="121590"/>
                </a:cubicBezTo>
                <a:cubicBezTo>
                  <a:pt x="401036" y="113075"/>
                  <a:pt x="422653" y="101538"/>
                  <a:pt x="445884" y="94570"/>
                </a:cubicBezTo>
                <a:cubicBezTo>
                  <a:pt x="471558" y="86869"/>
                  <a:pt x="572801" y="71497"/>
                  <a:pt x="594512" y="67550"/>
                </a:cubicBezTo>
                <a:cubicBezTo>
                  <a:pt x="617107" y="63442"/>
                  <a:pt x="639475" y="58148"/>
                  <a:pt x="662070" y="54040"/>
                </a:cubicBezTo>
                <a:cubicBezTo>
                  <a:pt x="706241" y="46010"/>
                  <a:pt x="766196" y="38144"/>
                  <a:pt x="810698" y="27020"/>
                </a:cubicBezTo>
                <a:cubicBezTo>
                  <a:pt x="824515" y="23566"/>
                  <a:pt x="837184" y="15851"/>
                  <a:pt x="851233" y="13510"/>
                </a:cubicBezTo>
                <a:cubicBezTo>
                  <a:pt x="891463" y="6806"/>
                  <a:pt x="932303" y="4503"/>
                  <a:pt x="972838" y="0"/>
                </a:cubicBezTo>
                <a:cubicBezTo>
                  <a:pt x="1062916" y="4503"/>
                  <a:pt x="1153168" y="6319"/>
                  <a:pt x="1243071" y="13510"/>
                </a:cubicBezTo>
                <a:cubicBezTo>
                  <a:pt x="1293328" y="17530"/>
                  <a:pt x="1344946" y="38457"/>
                  <a:pt x="1391699" y="54040"/>
                </a:cubicBezTo>
                <a:cubicBezTo>
                  <a:pt x="1391700" y="54040"/>
                  <a:pt x="1472767" y="81059"/>
                  <a:pt x="1472768" y="81060"/>
                </a:cubicBezTo>
                <a:cubicBezTo>
                  <a:pt x="1565689" y="143000"/>
                  <a:pt x="1523027" y="124832"/>
                  <a:pt x="1594373" y="148609"/>
                </a:cubicBezTo>
                <a:cubicBezTo>
                  <a:pt x="1607885" y="157616"/>
                  <a:pt x="1624214" y="163409"/>
                  <a:pt x="1634908" y="175629"/>
                </a:cubicBezTo>
                <a:cubicBezTo>
                  <a:pt x="1656295" y="200068"/>
                  <a:pt x="1688955" y="256689"/>
                  <a:pt x="1688955" y="256689"/>
                </a:cubicBezTo>
                <a:cubicBezTo>
                  <a:pt x="1693459" y="391789"/>
                  <a:pt x="1691239" y="527280"/>
                  <a:pt x="1702466" y="661988"/>
                </a:cubicBezTo>
                <a:cubicBezTo>
                  <a:pt x="1704832" y="690372"/>
                  <a:pt x="1709349" y="722909"/>
                  <a:pt x="1729490" y="743048"/>
                </a:cubicBezTo>
                <a:lnTo>
                  <a:pt x="1770024" y="783578"/>
                </a:lnTo>
                <a:cubicBezTo>
                  <a:pt x="1819567" y="779075"/>
                  <a:pt x="1869662" y="778712"/>
                  <a:pt x="1918652" y="770068"/>
                </a:cubicBezTo>
                <a:cubicBezTo>
                  <a:pt x="1946703" y="765118"/>
                  <a:pt x="1999722" y="743048"/>
                  <a:pt x="1999722" y="743048"/>
                </a:cubicBezTo>
                <a:cubicBezTo>
                  <a:pt x="2008730" y="734041"/>
                  <a:pt x="2020192" y="726951"/>
                  <a:pt x="2026746" y="716028"/>
                </a:cubicBezTo>
                <a:cubicBezTo>
                  <a:pt x="2034074" y="703817"/>
                  <a:pt x="2039165" y="689697"/>
                  <a:pt x="2040257" y="675498"/>
                </a:cubicBezTo>
                <a:cubicBezTo>
                  <a:pt x="2048209" y="572129"/>
                  <a:pt x="2041884" y="467760"/>
                  <a:pt x="2053769" y="364769"/>
                </a:cubicBezTo>
                <a:cubicBezTo>
                  <a:pt x="2055630" y="348638"/>
                  <a:pt x="2073530" y="338762"/>
                  <a:pt x="2080792" y="324239"/>
                </a:cubicBezTo>
                <a:cubicBezTo>
                  <a:pt x="2087161" y="311502"/>
                  <a:pt x="2090391" y="297402"/>
                  <a:pt x="2094304" y="283709"/>
                </a:cubicBezTo>
                <a:cubicBezTo>
                  <a:pt x="2099405" y="265856"/>
                  <a:pt x="2097515" y="245118"/>
                  <a:pt x="2107815" y="229669"/>
                </a:cubicBezTo>
                <a:cubicBezTo>
                  <a:pt x="2127176" y="200631"/>
                  <a:pt x="2161910" y="202625"/>
                  <a:pt x="2188885" y="189139"/>
                </a:cubicBezTo>
                <a:cubicBezTo>
                  <a:pt x="2203409" y="181878"/>
                  <a:pt x="2214581" y="168713"/>
                  <a:pt x="2229420" y="162119"/>
                </a:cubicBezTo>
                <a:cubicBezTo>
                  <a:pt x="2255450" y="150552"/>
                  <a:pt x="2310490" y="135100"/>
                  <a:pt x="2310490" y="135100"/>
                </a:cubicBezTo>
                <a:cubicBezTo>
                  <a:pt x="2531006" y="153473"/>
                  <a:pt x="2406977" y="127195"/>
                  <a:pt x="2540188" y="175629"/>
                </a:cubicBezTo>
                <a:cubicBezTo>
                  <a:pt x="2566958" y="185362"/>
                  <a:pt x="2621258" y="202649"/>
                  <a:pt x="2621258" y="202649"/>
                </a:cubicBezTo>
                <a:cubicBezTo>
                  <a:pt x="2679808" y="198146"/>
                  <a:pt x="2738639" y="196422"/>
                  <a:pt x="2796909" y="189139"/>
                </a:cubicBezTo>
                <a:cubicBezTo>
                  <a:pt x="2811041" y="187373"/>
                  <a:pt x="2823627" y="179083"/>
                  <a:pt x="2837444" y="175629"/>
                </a:cubicBezTo>
                <a:cubicBezTo>
                  <a:pt x="2890130" y="162459"/>
                  <a:pt x="2946197" y="156235"/>
                  <a:pt x="2999583" y="148609"/>
                </a:cubicBezTo>
                <a:cubicBezTo>
                  <a:pt x="3071645" y="153112"/>
                  <a:pt x="3145286" y="146458"/>
                  <a:pt x="3215770" y="162119"/>
                </a:cubicBezTo>
                <a:cubicBezTo>
                  <a:pt x="3231621" y="165641"/>
                  <a:pt x="3236198" y="187811"/>
                  <a:pt x="3242793" y="202649"/>
                </a:cubicBezTo>
                <a:cubicBezTo>
                  <a:pt x="3254362" y="228676"/>
                  <a:pt x="3269816" y="283709"/>
                  <a:pt x="3269816" y="283709"/>
                </a:cubicBezTo>
                <a:cubicBezTo>
                  <a:pt x="3274320" y="459339"/>
                  <a:pt x="3274970" y="635109"/>
                  <a:pt x="3283328" y="810598"/>
                </a:cubicBezTo>
                <a:cubicBezTo>
                  <a:pt x="3286484" y="876859"/>
                  <a:pt x="3326352" y="831455"/>
                  <a:pt x="3256304" y="878148"/>
                </a:cubicBezTo>
                <a:cubicBezTo>
                  <a:pt x="2665944" y="824485"/>
                  <a:pt x="3053957" y="854741"/>
                  <a:pt x="1743001" y="878148"/>
                </a:cubicBezTo>
                <a:cubicBezTo>
                  <a:pt x="1693262" y="879036"/>
                  <a:pt x="1643873" y="886709"/>
                  <a:pt x="1594373" y="891658"/>
                </a:cubicBezTo>
                <a:cubicBezTo>
                  <a:pt x="1528382" y="898256"/>
                  <a:pt x="1445000" y="907544"/>
                  <a:pt x="1378187" y="918678"/>
                </a:cubicBezTo>
                <a:cubicBezTo>
                  <a:pt x="1355534" y="922453"/>
                  <a:pt x="1333148" y="927685"/>
                  <a:pt x="1310629" y="932188"/>
                </a:cubicBezTo>
                <a:lnTo>
                  <a:pt x="959326" y="918678"/>
                </a:lnTo>
                <a:cubicBezTo>
                  <a:pt x="927053" y="916834"/>
                  <a:pt x="766524" y="896269"/>
                  <a:pt x="729628" y="891658"/>
                </a:cubicBezTo>
                <a:cubicBezTo>
                  <a:pt x="702605" y="882651"/>
                  <a:pt x="668702" y="884778"/>
                  <a:pt x="648559" y="864638"/>
                </a:cubicBezTo>
                <a:cubicBezTo>
                  <a:pt x="639551" y="855631"/>
                  <a:pt x="631726" y="845260"/>
                  <a:pt x="621535" y="837618"/>
                </a:cubicBezTo>
                <a:cubicBezTo>
                  <a:pt x="595553" y="818134"/>
                  <a:pt x="563432" y="806541"/>
                  <a:pt x="540466" y="783578"/>
                </a:cubicBezTo>
                <a:cubicBezTo>
                  <a:pt x="531458" y="774571"/>
                  <a:pt x="524365" y="763111"/>
                  <a:pt x="513442" y="756558"/>
                </a:cubicBezTo>
                <a:cubicBezTo>
                  <a:pt x="501229" y="749231"/>
                  <a:pt x="485646" y="749417"/>
                  <a:pt x="472907" y="743048"/>
                </a:cubicBezTo>
                <a:cubicBezTo>
                  <a:pt x="458383" y="735787"/>
                  <a:pt x="445884" y="725035"/>
                  <a:pt x="432372" y="716028"/>
                </a:cubicBezTo>
                <a:cubicBezTo>
                  <a:pt x="389498" y="651725"/>
                  <a:pt x="415634" y="700770"/>
                  <a:pt x="391838" y="621459"/>
                </a:cubicBezTo>
                <a:cubicBezTo>
                  <a:pt x="383653" y="594178"/>
                  <a:pt x="364814" y="540399"/>
                  <a:pt x="364814" y="540399"/>
                </a:cubicBezTo>
                <a:cubicBezTo>
                  <a:pt x="353473" y="415661"/>
                  <a:pt x="339453" y="356458"/>
                  <a:pt x="364814" y="229669"/>
                </a:cubicBezTo>
                <a:cubicBezTo>
                  <a:pt x="372534" y="191072"/>
                  <a:pt x="406639" y="182702"/>
                  <a:pt x="432372" y="162119"/>
                </a:cubicBezTo>
                <a:cubicBezTo>
                  <a:pt x="457980" y="141636"/>
                  <a:pt x="482406" y="105592"/>
                  <a:pt x="499931" y="81060"/>
                </a:cubicBezTo>
                <a:cubicBezTo>
                  <a:pt x="509370" y="67847"/>
                  <a:pt x="514479" y="50924"/>
                  <a:pt x="526954" y="40530"/>
                </a:cubicBezTo>
                <a:cubicBezTo>
                  <a:pt x="562285" y="11091"/>
                  <a:pt x="606011" y="8509"/>
                  <a:pt x="648559" y="0"/>
                </a:cubicBezTo>
                <a:cubicBezTo>
                  <a:pt x="738636" y="9007"/>
                  <a:pt x="829401" y="12719"/>
                  <a:pt x="918791" y="27020"/>
                </a:cubicBezTo>
                <a:cubicBezTo>
                  <a:pt x="1011862" y="41910"/>
                  <a:pt x="963077" y="52036"/>
                  <a:pt x="1026884" y="94570"/>
                </a:cubicBezTo>
                <a:cubicBezTo>
                  <a:pt x="1038735" y="102470"/>
                  <a:pt x="1054680" y="101711"/>
                  <a:pt x="1067419" y="108080"/>
                </a:cubicBezTo>
                <a:cubicBezTo>
                  <a:pt x="1081943" y="115341"/>
                  <a:pt x="1093115" y="128506"/>
                  <a:pt x="1107954" y="135100"/>
                </a:cubicBezTo>
                <a:cubicBezTo>
                  <a:pt x="1133984" y="146667"/>
                  <a:pt x="1162001" y="153113"/>
                  <a:pt x="1189024" y="162119"/>
                </a:cubicBezTo>
                <a:lnTo>
                  <a:pt x="1229559" y="175629"/>
                </a:lnTo>
                <a:cubicBezTo>
                  <a:pt x="1243071" y="180132"/>
                  <a:pt x="1258243" y="181239"/>
                  <a:pt x="1270094" y="189139"/>
                </a:cubicBezTo>
                <a:lnTo>
                  <a:pt x="1310629" y="216159"/>
                </a:lnTo>
                <a:cubicBezTo>
                  <a:pt x="1319637" y="229669"/>
                  <a:pt x="1331057" y="241851"/>
                  <a:pt x="1337652" y="256689"/>
                </a:cubicBezTo>
                <a:cubicBezTo>
                  <a:pt x="1349221" y="282716"/>
                  <a:pt x="1355667" y="310729"/>
                  <a:pt x="1364675" y="337749"/>
                </a:cubicBezTo>
                <a:cubicBezTo>
                  <a:pt x="1376252" y="372475"/>
                  <a:pt x="1384913" y="394998"/>
                  <a:pt x="1391699" y="432319"/>
                </a:cubicBezTo>
                <a:cubicBezTo>
                  <a:pt x="1397396" y="463649"/>
                  <a:pt x="1399974" y="495479"/>
                  <a:pt x="1405210" y="526889"/>
                </a:cubicBezTo>
                <a:cubicBezTo>
                  <a:pt x="1408985" y="549539"/>
                  <a:pt x="1408452" y="573901"/>
                  <a:pt x="1418722" y="594439"/>
                </a:cubicBezTo>
                <a:cubicBezTo>
                  <a:pt x="1425206" y="607405"/>
                  <a:pt x="1482055" y="657554"/>
                  <a:pt x="1499792" y="661988"/>
                </a:cubicBezTo>
                <a:cubicBezTo>
                  <a:pt x="1529045" y="669300"/>
                  <a:pt x="1775238" y="688317"/>
                  <a:pt x="1783536" y="689008"/>
                </a:cubicBezTo>
                <a:cubicBezTo>
                  <a:pt x="1880011" y="721162"/>
                  <a:pt x="1840904" y="700229"/>
                  <a:pt x="1905141" y="743048"/>
                </a:cubicBezTo>
                <a:cubicBezTo>
                  <a:pt x="1914149" y="756558"/>
                  <a:pt x="1924902" y="769055"/>
                  <a:pt x="1932164" y="783578"/>
                </a:cubicBezTo>
                <a:cubicBezTo>
                  <a:pt x="1938533" y="796315"/>
                  <a:pt x="1935605" y="814039"/>
                  <a:pt x="1945676" y="824108"/>
                </a:cubicBezTo>
                <a:cubicBezTo>
                  <a:pt x="1955748" y="834178"/>
                  <a:pt x="1973472" y="831249"/>
                  <a:pt x="1986211" y="837618"/>
                </a:cubicBezTo>
                <a:cubicBezTo>
                  <a:pt x="2079522" y="884268"/>
                  <a:pt x="1968309" y="850030"/>
                  <a:pt x="2080792" y="878148"/>
                </a:cubicBezTo>
                <a:cubicBezTo>
                  <a:pt x="2197893" y="873645"/>
                  <a:pt x="2315167" y="872432"/>
                  <a:pt x="2432095" y="864638"/>
                </a:cubicBezTo>
                <a:cubicBezTo>
                  <a:pt x="2450624" y="863403"/>
                  <a:pt x="2468013" y="855156"/>
                  <a:pt x="2486141" y="851128"/>
                </a:cubicBezTo>
                <a:cubicBezTo>
                  <a:pt x="2508559" y="846147"/>
                  <a:pt x="2531419" y="843187"/>
                  <a:pt x="2553699" y="837618"/>
                </a:cubicBezTo>
                <a:cubicBezTo>
                  <a:pt x="2567516" y="834164"/>
                  <a:pt x="2580417" y="827562"/>
                  <a:pt x="2594234" y="824108"/>
                </a:cubicBezTo>
                <a:cubicBezTo>
                  <a:pt x="2616514" y="818539"/>
                  <a:pt x="2639374" y="815579"/>
                  <a:pt x="2661792" y="810598"/>
                </a:cubicBezTo>
                <a:cubicBezTo>
                  <a:pt x="2679920" y="806570"/>
                  <a:pt x="2697823" y="801591"/>
                  <a:pt x="2715839" y="797088"/>
                </a:cubicBezTo>
                <a:cubicBezTo>
                  <a:pt x="2705510" y="683483"/>
                  <a:pt x="2709506" y="642989"/>
                  <a:pt x="2675304" y="540399"/>
                </a:cubicBezTo>
                <a:cubicBezTo>
                  <a:pt x="2670800" y="526889"/>
                  <a:pt x="2665539" y="513608"/>
                  <a:pt x="2661792" y="499869"/>
                </a:cubicBezTo>
                <a:cubicBezTo>
                  <a:pt x="2652020" y="464042"/>
                  <a:pt x="2634769" y="391789"/>
                  <a:pt x="2634769" y="391789"/>
                </a:cubicBezTo>
                <a:cubicBezTo>
                  <a:pt x="2622710" y="295325"/>
                  <a:pt x="2606027" y="222175"/>
                  <a:pt x="2634769" y="121590"/>
                </a:cubicBezTo>
                <a:cubicBezTo>
                  <a:pt x="2639231" y="105977"/>
                  <a:pt x="2660043" y="100119"/>
                  <a:pt x="2675304" y="94570"/>
                </a:cubicBezTo>
                <a:cubicBezTo>
                  <a:pt x="2710208" y="81879"/>
                  <a:pt x="2748163" y="79293"/>
                  <a:pt x="2783397" y="67550"/>
                </a:cubicBezTo>
                <a:lnTo>
                  <a:pt x="2864467" y="40530"/>
                </a:lnTo>
                <a:cubicBezTo>
                  <a:pt x="2941033" y="45033"/>
                  <a:pt x="3018315" y="42664"/>
                  <a:pt x="3094165" y="54040"/>
                </a:cubicBezTo>
                <a:cubicBezTo>
                  <a:pt x="3110224" y="56449"/>
                  <a:pt x="3119295" y="75926"/>
                  <a:pt x="3134700" y="81060"/>
                </a:cubicBezTo>
                <a:cubicBezTo>
                  <a:pt x="3160690" y="89722"/>
                  <a:pt x="3188747" y="90067"/>
                  <a:pt x="3215770" y="94570"/>
                </a:cubicBezTo>
                <a:cubicBezTo>
                  <a:pt x="3265861" y="124621"/>
                  <a:pt x="3289387" y="131308"/>
                  <a:pt x="3323863" y="175629"/>
                </a:cubicBezTo>
                <a:cubicBezTo>
                  <a:pt x="3343802" y="201262"/>
                  <a:pt x="3359894" y="229669"/>
                  <a:pt x="3377909" y="256689"/>
                </a:cubicBezTo>
                <a:lnTo>
                  <a:pt x="3404933" y="297219"/>
                </a:lnTo>
                <a:cubicBezTo>
                  <a:pt x="3441177" y="405944"/>
                  <a:pt x="3436002" y="373830"/>
                  <a:pt x="3404933" y="580929"/>
                </a:cubicBezTo>
                <a:cubicBezTo>
                  <a:pt x="3400781" y="608608"/>
                  <a:pt x="3353161" y="614444"/>
                  <a:pt x="3337374" y="621459"/>
                </a:cubicBezTo>
                <a:cubicBezTo>
                  <a:pt x="3309765" y="633728"/>
                  <a:pt x="3284356" y="650769"/>
                  <a:pt x="3256304" y="661988"/>
                </a:cubicBezTo>
                <a:cubicBezTo>
                  <a:pt x="3239062" y="668884"/>
                  <a:pt x="3219875" y="669626"/>
                  <a:pt x="3202258" y="675498"/>
                </a:cubicBezTo>
                <a:cubicBezTo>
                  <a:pt x="3059051" y="723228"/>
                  <a:pt x="3215341" y="686630"/>
                  <a:pt x="3053630" y="716028"/>
                </a:cubicBezTo>
                <a:cubicBezTo>
                  <a:pt x="3031035" y="720136"/>
                  <a:pt x="3008352" y="723969"/>
                  <a:pt x="2986072" y="729538"/>
                </a:cubicBezTo>
                <a:cubicBezTo>
                  <a:pt x="2954262" y="737489"/>
                  <a:pt x="2924215" y="754513"/>
                  <a:pt x="2891490" y="756558"/>
                </a:cubicBezTo>
                <a:cubicBezTo>
                  <a:pt x="2707136" y="768079"/>
                  <a:pt x="2522172" y="765565"/>
                  <a:pt x="2337513" y="770068"/>
                </a:cubicBezTo>
                <a:lnTo>
                  <a:pt x="2256443" y="783578"/>
                </a:lnTo>
                <a:cubicBezTo>
                  <a:pt x="2233848" y="787686"/>
                  <a:pt x="2211649" y="794053"/>
                  <a:pt x="2188885" y="797088"/>
                </a:cubicBezTo>
                <a:cubicBezTo>
                  <a:pt x="2077356" y="811957"/>
                  <a:pt x="1911723" y="820141"/>
                  <a:pt x="1810559" y="824108"/>
                </a:cubicBezTo>
                <a:lnTo>
                  <a:pt x="1364675" y="837618"/>
                </a:lnTo>
                <a:cubicBezTo>
                  <a:pt x="1171008" y="833115"/>
                  <a:pt x="976983" y="836714"/>
                  <a:pt x="783675" y="824108"/>
                </a:cubicBezTo>
                <a:cubicBezTo>
                  <a:pt x="767471" y="823051"/>
                  <a:pt x="755615" y="807483"/>
                  <a:pt x="743140" y="797088"/>
                </a:cubicBezTo>
                <a:cubicBezTo>
                  <a:pt x="720680" y="778373"/>
                  <a:pt x="688087" y="744160"/>
                  <a:pt x="675582" y="716028"/>
                </a:cubicBezTo>
                <a:cubicBezTo>
                  <a:pt x="664013" y="690002"/>
                  <a:pt x="657567" y="661989"/>
                  <a:pt x="648559" y="634969"/>
                </a:cubicBezTo>
                <a:lnTo>
                  <a:pt x="635047" y="594439"/>
                </a:lnTo>
                <a:cubicBezTo>
                  <a:pt x="639551" y="472849"/>
                  <a:pt x="640465" y="351073"/>
                  <a:pt x="648559" y="229669"/>
                </a:cubicBezTo>
                <a:cubicBezTo>
                  <a:pt x="649506" y="215460"/>
                  <a:pt x="653173" y="200259"/>
                  <a:pt x="662070" y="189139"/>
                </a:cubicBezTo>
                <a:cubicBezTo>
                  <a:pt x="679231" y="167690"/>
                  <a:pt x="718095" y="155439"/>
                  <a:pt x="743140" y="148609"/>
                </a:cubicBezTo>
                <a:cubicBezTo>
                  <a:pt x="792719" y="135089"/>
                  <a:pt x="864773" y="117082"/>
                  <a:pt x="918791" y="108080"/>
                </a:cubicBezTo>
                <a:cubicBezTo>
                  <a:pt x="1017416" y="91645"/>
                  <a:pt x="1052268" y="91035"/>
                  <a:pt x="1162001" y="81060"/>
                </a:cubicBezTo>
                <a:cubicBezTo>
                  <a:pt x="1279102" y="85563"/>
                  <a:pt x="1396393" y="86508"/>
                  <a:pt x="1513303" y="94570"/>
                </a:cubicBezTo>
                <a:cubicBezTo>
                  <a:pt x="1527512" y="95550"/>
                  <a:pt x="1541625" y="100753"/>
                  <a:pt x="1553838" y="108080"/>
                </a:cubicBezTo>
                <a:cubicBezTo>
                  <a:pt x="1564761" y="114633"/>
                  <a:pt x="1571854" y="126093"/>
                  <a:pt x="1580862" y="135100"/>
                </a:cubicBezTo>
                <a:cubicBezTo>
                  <a:pt x="1585366" y="148610"/>
                  <a:pt x="1588004" y="162892"/>
                  <a:pt x="1594373" y="175629"/>
                </a:cubicBezTo>
                <a:cubicBezTo>
                  <a:pt x="1601635" y="190152"/>
                  <a:pt x="1614801" y="201321"/>
                  <a:pt x="1621396" y="216159"/>
                </a:cubicBezTo>
                <a:cubicBezTo>
                  <a:pt x="1632965" y="242186"/>
                  <a:pt x="1648420" y="297219"/>
                  <a:pt x="1648420" y="297219"/>
                </a:cubicBezTo>
                <a:cubicBezTo>
                  <a:pt x="1652924" y="324239"/>
                  <a:pt x="1660109" y="350947"/>
                  <a:pt x="1661931" y="378279"/>
                </a:cubicBezTo>
                <a:cubicBezTo>
                  <a:pt x="1669127" y="486213"/>
                  <a:pt x="1655012" y="596291"/>
                  <a:pt x="1675443" y="702518"/>
                </a:cubicBezTo>
                <a:cubicBezTo>
                  <a:pt x="1679104" y="721552"/>
                  <a:pt x="1771717" y="739671"/>
                  <a:pt x="1783536" y="743048"/>
                </a:cubicBezTo>
                <a:cubicBezTo>
                  <a:pt x="1797231" y="746960"/>
                  <a:pt x="1810058" y="754011"/>
                  <a:pt x="1824071" y="756558"/>
                </a:cubicBezTo>
                <a:cubicBezTo>
                  <a:pt x="1908041" y="771823"/>
                  <a:pt x="2012386" y="774477"/>
                  <a:pt x="2094304" y="783578"/>
                </a:cubicBezTo>
                <a:cubicBezTo>
                  <a:pt x="2181350" y="793249"/>
                  <a:pt x="2157161" y="795116"/>
                  <a:pt x="2229420" y="810598"/>
                </a:cubicBezTo>
                <a:cubicBezTo>
                  <a:pt x="2274331" y="820221"/>
                  <a:pt x="2364536" y="837618"/>
                  <a:pt x="2364536" y="837618"/>
                </a:cubicBezTo>
                <a:cubicBezTo>
                  <a:pt x="2468125" y="833115"/>
                  <a:pt x="2571922" y="832059"/>
                  <a:pt x="2675304" y="824108"/>
                </a:cubicBezTo>
                <a:cubicBezTo>
                  <a:pt x="2689504" y="823016"/>
                  <a:pt x="2702022" y="814052"/>
                  <a:pt x="2715839" y="810598"/>
                </a:cubicBezTo>
                <a:cubicBezTo>
                  <a:pt x="2753609" y="801157"/>
                  <a:pt x="2828327" y="789601"/>
                  <a:pt x="2864467" y="783578"/>
                </a:cubicBezTo>
                <a:cubicBezTo>
                  <a:pt x="2873475" y="770068"/>
                  <a:pt x="2890333" y="759244"/>
                  <a:pt x="2891490" y="743048"/>
                </a:cubicBezTo>
                <a:cubicBezTo>
                  <a:pt x="2897399" y="660339"/>
                  <a:pt x="2882168" y="611191"/>
                  <a:pt x="2864467" y="540399"/>
                </a:cubicBezTo>
                <a:cubicBezTo>
                  <a:pt x="2868971" y="495366"/>
                  <a:pt x="2869637" y="449782"/>
                  <a:pt x="2877979" y="405299"/>
                </a:cubicBezTo>
                <a:cubicBezTo>
                  <a:pt x="2883229" y="377305"/>
                  <a:pt x="2905002" y="324239"/>
                  <a:pt x="2905002" y="324239"/>
                </a:cubicBezTo>
                <a:cubicBezTo>
                  <a:pt x="2884582" y="242571"/>
                  <a:pt x="2897361" y="287809"/>
                  <a:pt x="2864467" y="189139"/>
                </a:cubicBezTo>
                <a:lnTo>
                  <a:pt x="2850955" y="148609"/>
                </a:lnTo>
                <a:cubicBezTo>
                  <a:pt x="2894365" y="105207"/>
                  <a:pt x="2860878" y="129422"/>
                  <a:pt x="2932025" y="108080"/>
                </a:cubicBezTo>
                <a:cubicBezTo>
                  <a:pt x="2959309" y="99896"/>
                  <a:pt x="3013095" y="81060"/>
                  <a:pt x="3013095" y="81060"/>
                </a:cubicBezTo>
                <a:cubicBezTo>
                  <a:pt x="3024075" y="82058"/>
                  <a:pt x="3157997" y="82792"/>
                  <a:pt x="3202258" y="108080"/>
                </a:cubicBezTo>
                <a:cubicBezTo>
                  <a:pt x="3221810" y="119251"/>
                  <a:pt x="3238289" y="135099"/>
                  <a:pt x="3256304" y="148609"/>
                </a:cubicBezTo>
                <a:cubicBezTo>
                  <a:pt x="3288432" y="244978"/>
                  <a:pt x="3242877" y="128470"/>
                  <a:pt x="3310351" y="229669"/>
                </a:cubicBezTo>
                <a:cubicBezTo>
                  <a:pt x="3318251" y="241518"/>
                  <a:pt x="3317494" y="257462"/>
                  <a:pt x="3323863" y="270199"/>
                </a:cubicBezTo>
                <a:cubicBezTo>
                  <a:pt x="3331125" y="284722"/>
                  <a:pt x="3341878" y="297219"/>
                  <a:pt x="3350886" y="310729"/>
                </a:cubicBezTo>
                <a:cubicBezTo>
                  <a:pt x="3384088" y="443518"/>
                  <a:pt x="3348240" y="286917"/>
                  <a:pt x="3377909" y="553909"/>
                </a:cubicBezTo>
                <a:cubicBezTo>
                  <a:pt x="3379960" y="572363"/>
                  <a:pt x="3386085" y="590164"/>
                  <a:pt x="3391421" y="607949"/>
                </a:cubicBezTo>
                <a:cubicBezTo>
                  <a:pt x="3399606" y="635229"/>
                  <a:pt x="3418444" y="689008"/>
                  <a:pt x="3418444" y="689008"/>
                </a:cubicBezTo>
                <a:cubicBezTo>
                  <a:pt x="3414147" y="744864"/>
                  <a:pt x="3444244" y="851862"/>
                  <a:pt x="3377909" y="891658"/>
                </a:cubicBezTo>
                <a:cubicBezTo>
                  <a:pt x="3365696" y="898985"/>
                  <a:pt x="3350886" y="900665"/>
                  <a:pt x="3337374" y="905168"/>
                </a:cubicBezTo>
                <a:cubicBezTo>
                  <a:pt x="3287831" y="900665"/>
                  <a:pt x="3237993" y="898692"/>
                  <a:pt x="3188746" y="891658"/>
                </a:cubicBezTo>
                <a:cubicBezTo>
                  <a:pt x="3174647" y="889644"/>
                  <a:pt x="3162453" y="877997"/>
                  <a:pt x="3148211" y="878148"/>
                </a:cubicBezTo>
                <a:cubicBezTo>
                  <a:pt x="2738282" y="882508"/>
                  <a:pt x="2328505" y="896161"/>
                  <a:pt x="1918652" y="905168"/>
                </a:cubicBezTo>
                <a:cubicBezTo>
                  <a:pt x="1851094" y="914175"/>
                  <a:pt x="1783207" y="920985"/>
                  <a:pt x="1715978" y="932188"/>
                </a:cubicBezTo>
                <a:cubicBezTo>
                  <a:pt x="1701929" y="934529"/>
                  <a:pt x="1689138" y="941786"/>
                  <a:pt x="1675443" y="945698"/>
                </a:cubicBezTo>
                <a:cubicBezTo>
                  <a:pt x="1630920" y="958417"/>
                  <a:pt x="1600274" y="963432"/>
                  <a:pt x="1553838" y="972718"/>
                </a:cubicBezTo>
                <a:cubicBezTo>
                  <a:pt x="1418722" y="968215"/>
                  <a:pt x="1281056" y="985718"/>
                  <a:pt x="1148489" y="959208"/>
                </a:cubicBezTo>
                <a:cubicBezTo>
                  <a:pt x="1113998" y="952311"/>
                  <a:pt x="1102037" y="906286"/>
                  <a:pt x="1080931" y="878148"/>
                </a:cubicBezTo>
                <a:cubicBezTo>
                  <a:pt x="1061444" y="852169"/>
                  <a:pt x="1044321" y="824485"/>
                  <a:pt x="1026884" y="797088"/>
                </a:cubicBezTo>
                <a:cubicBezTo>
                  <a:pt x="1008430" y="768092"/>
                  <a:pt x="973213" y="710210"/>
                  <a:pt x="959326" y="675498"/>
                </a:cubicBezTo>
                <a:cubicBezTo>
                  <a:pt x="948747" y="649054"/>
                  <a:pt x="941311" y="621459"/>
                  <a:pt x="932303" y="594439"/>
                </a:cubicBezTo>
                <a:lnTo>
                  <a:pt x="918791" y="553909"/>
                </a:lnTo>
                <a:cubicBezTo>
                  <a:pt x="921480" y="497454"/>
                  <a:pt x="881770" y="307216"/>
                  <a:pt x="959326" y="229669"/>
                </a:cubicBezTo>
                <a:cubicBezTo>
                  <a:pt x="970809" y="218187"/>
                  <a:pt x="984656" y="208350"/>
                  <a:pt x="999861" y="202649"/>
                </a:cubicBezTo>
                <a:cubicBezTo>
                  <a:pt x="1021364" y="194586"/>
                  <a:pt x="1044900" y="193642"/>
                  <a:pt x="1067419" y="189139"/>
                </a:cubicBezTo>
                <a:cubicBezTo>
                  <a:pt x="1112458" y="193642"/>
                  <a:pt x="1159274" y="189339"/>
                  <a:pt x="1202536" y="202649"/>
                </a:cubicBezTo>
                <a:cubicBezTo>
                  <a:pt x="1220798" y="208268"/>
                  <a:pt x="1230838" y="228501"/>
                  <a:pt x="1243071" y="243179"/>
                </a:cubicBezTo>
                <a:cubicBezTo>
                  <a:pt x="1253467" y="255652"/>
                  <a:pt x="1262832" y="269186"/>
                  <a:pt x="1270094" y="283709"/>
                </a:cubicBezTo>
                <a:cubicBezTo>
                  <a:pt x="1279788" y="303094"/>
                  <a:pt x="1292787" y="360959"/>
                  <a:pt x="1297117" y="378279"/>
                </a:cubicBezTo>
                <a:cubicBezTo>
                  <a:pt x="1301621" y="432319"/>
                  <a:pt x="1299993" y="487225"/>
                  <a:pt x="1310629" y="540399"/>
                </a:cubicBezTo>
                <a:cubicBezTo>
                  <a:pt x="1313814" y="556321"/>
                  <a:pt x="1331255" y="566005"/>
                  <a:pt x="1337652" y="580929"/>
                </a:cubicBezTo>
                <a:cubicBezTo>
                  <a:pt x="1363540" y="641327"/>
                  <a:pt x="1336905" y="649985"/>
                  <a:pt x="1378187" y="716028"/>
                </a:cubicBezTo>
                <a:lnTo>
                  <a:pt x="1445745" y="824108"/>
                </a:lnTo>
                <a:lnTo>
                  <a:pt x="2094304" y="810598"/>
                </a:lnTo>
                <a:cubicBezTo>
                  <a:pt x="2126130" y="809441"/>
                  <a:pt x="2157284" y="801038"/>
                  <a:pt x="2188885" y="797088"/>
                </a:cubicBezTo>
                <a:cubicBezTo>
                  <a:pt x="2229355" y="792030"/>
                  <a:pt x="2269955" y="788081"/>
                  <a:pt x="2310490" y="783578"/>
                </a:cubicBezTo>
                <a:cubicBezTo>
                  <a:pt x="2328505" y="779075"/>
                  <a:pt x="2350035" y="781668"/>
                  <a:pt x="2364536" y="770068"/>
                </a:cubicBezTo>
                <a:cubicBezTo>
                  <a:pt x="2375657" y="761172"/>
                  <a:pt x="2378048" y="743779"/>
                  <a:pt x="2378048" y="729538"/>
                </a:cubicBezTo>
                <a:cubicBezTo>
                  <a:pt x="2378048" y="657344"/>
                  <a:pt x="2371720" y="585214"/>
                  <a:pt x="2364536" y="513379"/>
                </a:cubicBezTo>
                <a:cubicBezTo>
                  <a:pt x="2362688" y="494903"/>
                  <a:pt x="2355053" y="477465"/>
                  <a:pt x="2351025" y="459339"/>
                </a:cubicBezTo>
                <a:cubicBezTo>
                  <a:pt x="2346043" y="436923"/>
                  <a:pt x="2341288" y="414439"/>
                  <a:pt x="2337513" y="391789"/>
                </a:cubicBezTo>
                <a:cubicBezTo>
                  <a:pt x="2328194" y="335880"/>
                  <a:pt x="2317318" y="243756"/>
                  <a:pt x="2310490" y="189139"/>
                </a:cubicBezTo>
                <a:cubicBezTo>
                  <a:pt x="2319498" y="153113"/>
                  <a:pt x="2308514" y="104257"/>
                  <a:pt x="2337513" y="81060"/>
                </a:cubicBezTo>
                <a:cubicBezTo>
                  <a:pt x="2392816" y="36823"/>
                  <a:pt x="2623752" y="10009"/>
                  <a:pt x="2688816" y="0"/>
                </a:cubicBezTo>
                <a:cubicBezTo>
                  <a:pt x="2828436" y="4503"/>
                  <a:pt x="2968838" y="-1915"/>
                  <a:pt x="3107676" y="13510"/>
                </a:cubicBezTo>
                <a:cubicBezTo>
                  <a:pt x="3133777" y="16410"/>
                  <a:pt x="3155059" y="37229"/>
                  <a:pt x="3175235" y="54040"/>
                </a:cubicBezTo>
                <a:cubicBezTo>
                  <a:pt x="3324143" y="178114"/>
                  <a:pt x="3229479" y="104950"/>
                  <a:pt x="3296839" y="189139"/>
                </a:cubicBezTo>
                <a:cubicBezTo>
                  <a:pt x="3350320" y="255982"/>
                  <a:pt x="3294175" y="172965"/>
                  <a:pt x="3364398" y="243179"/>
                </a:cubicBezTo>
                <a:cubicBezTo>
                  <a:pt x="3380321" y="259100"/>
                  <a:pt x="3392019" y="278773"/>
                  <a:pt x="3404933" y="297219"/>
                </a:cubicBezTo>
                <a:cubicBezTo>
                  <a:pt x="3464063" y="381680"/>
                  <a:pt x="3449943" y="351175"/>
                  <a:pt x="3472491" y="418809"/>
                </a:cubicBezTo>
                <a:cubicBezTo>
                  <a:pt x="3476995" y="463842"/>
                  <a:pt x="3479601" y="509106"/>
                  <a:pt x="3486002" y="553909"/>
                </a:cubicBezTo>
                <a:cubicBezTo>
                  <a:pt x="3492037" y="596149"/>
                  <a:pt x="3502025" y="609980"/>
                  <a:pt x="3513026" y="648478"/>
                </a:cubicBezTo>
                <a:cubicBezTo>
                  <a:pt x="3518128" y="666331"/>
                  <a:pt x="3524234" y="684094"/>
                  <a:pt x="3526537" y="702518"/>
                </a:cubicBezTo>
                <a:cubicBezTo>
                  <a:pt x="3528771" y="720392"/>
                  <a:pt x="3526537" y="738545"/>
                  <a:pt x="3526537" y="7565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333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en-US" altLang="zh-CN" dirty="0" smtClean="0"/>
              <a:t>General idea of CVR</a:t>
            </a:r>
            <a:endParaRPr kumimoji="1" lang="zh-CN" altLang="en-US" dirty="0"/>
          </a:p>
        </p:txBody>
      </p:sp>
      <p:pic>
        <p:nvPicPr>
          <p:cNvPr id="6" name="图片 5" descr="gif5新文件-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3535984" cy="2880320"/>
          </a:xfrm>
          <a:prstGeom prst="rect">
            <a:avLst/>
          </a:prstGeom>
        </p:spPr>
      </p:pic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586598"/>
              </p:ext>
            </p:extLst>
          </p:nvPr>
        </p:nvGraphicFramePr>
        <p:xfrm>
          <a:off x="5148069" y="2668880"/>
          <a:ext cx="338437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670"/>
                <a:gridCol w="307670"/>
                <a:gridCol w="307670"/>
                <a:gridCol w="307670"/>
                <a:gridCol w="307670"/>
                <a:gridCol w="307670"/>
                <a:gridCol w="307670"/>
                <a:gridCol w="307670"/>
                <a:gridCol w="307670"/>
                <a:gridCol w="307670"/>
                <a:gridCol w="307670"/>
              </a:tblGrid>
              <a:tr h="3040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40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40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40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40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331959"/>
              </p:ext>
            </p:extLst>
          </p:nvPr>
        </p:nvGraphicFramePr>
        <p:xfrm>
          <a:off x="5148069" y="1732776"/>
          <a:ext cx="338437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670"/>
                <a:gridCol w="307670"/>
                <a:gridCol w="307670"/>
                <a:gridCol w="307670"/>
                <a:gridCol w="307670"/>
                <a:gridCol w="307670"/>
                <a:gridCol w="307670"/>
                <a:gridCol w="307670"/>
                <a:gridCol w="307670"/>
                <a:gridCol w="307670"/>
                <a:gridCol w="307670"/>
              </a:tblGrid>
              <a:tr h="3040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5" name="任意形状 14"/>
          <p:cNvSpPr/>
          <p:nvPr/>
        </p:nvSpPr>
        <p:spPr>
          <a:xfrm>
            <a:off x="5324231" y="1367692"/>
            <a:ext cx="3184266" cy="511604"/>
          </a:xfrm>
          <a:custGeom>
            <a:avLst/>
            <a:gdLst>
              <a:gd name="connsiteX0" fmla="*/ 0 w 3477846"/>
              <a:gd name="connsiteY0" fmla="*/ 566616 h 615462"/>
              <a:gd name="connsiteX1" fmla="*/ 654538 w 3477846"/>
              <a:gd name="connsiteY1" fmla="*/ 556846 h 615462"/>
              <a:gd name="connsiteX2" fmla="*/ 1045307 w 3477846"/>
              <a:gd name="connsiteY2" fmla="*/ 576385 h 615462"/>
              <a:gd name="connsiteX3" fmla="*/ 1074615 w 3477846"/>
              <a:gd name="connsiteY3" fmla="*/ 586154 h 615462"/>
              <a:gd name="connsiteX4" fmla="*/ 1201615 w 3477846"/>
              <a:gd name="connsiteY4" fmla="*/ 576385 h 615462"/>
              <a:gd name="connsiteX5" fmla="*/ 1260231 w 3477846"/>
              <a:gd name="connsiteY5" fmla="*/ 556846 h 615462"/>
              <a:gd name="connsiteX6" fmla="*/ 1367692 w 3477846"/>
              <a:gd name="connsiteY6" fmla="*/ 537308 h 615462"/>
              <a:gd name="connsiteX7" fmla="*/ 1426307 w 3477846"/>
              <a:gd name="connsiteY7" fmla="*/ 527539 h 615462"/>
              <a:gd name="connsiteX8" fmla="*/ 2559538 w 3477846"/>
              <a:gd name="connsiteY8" fmla="*/ 517770 h 615462"/>
              <a:gd name="connsiteX9" fmla="*/ 2745154 w 3477846"/>
              <a:gd name="connsiteY9" fmla="*/ 508000 h 615462"/>
              <a:gd name="connsiteX10" fmla="*/ 2754923 w 3477846"/>
              <a:gd name="connsiteY10" fmla="*/ 478693 h 615462"/>
              <a:gd name="connsiteX11" fmla="*/ 2784231 w 3477846"/>
              <a:gd name="connsiteY11" fmla="*/ 283308 h 615462"/>
              <a:gd name="connsiteX12" fmla="*/ 2803769 w 3477846"/>
              <a:gd name="connsiteY12" fmla="*/ 146539 h 615462"/>
              <a:gd name="connsiteX13" fmla="*/ 2833077 w 3477846"/>
              <a:gd name="connsiteY13" fmla="*/ 97693 h 615462"/>
              <a:gd name="connsiteX14" fmla="*/ 2852615 w 3477846"/>
              <a:gd name="connsiteY14" fmla="*/ 58616 h 615462"/>
              <a:gd name="connsiteX15" fmla="*/ 2911231 w 3477846"/>
              <a:gd name="connsiteY15" fmla="*/ 0 h 615462"/>
              <a:gd name="connsiteX16" fmla="*/ 3048000 w 3477846"/>
              <a:gd name="connsiteY16" fmla="*/ 19539 h 615462"/>
              <a:gd name="connsiteX17" fmla="*/ 3135923 w 3477846"/>
              <a:gd name="connsiteY17" fmla="*/ 68385 h 615462"/>
              <a:gd name="connsiteX18" fmla="*/ 3175000 w 3477846"/>
              <a:gd name="connsiteY18" fmla="*/ 97693 h 615462"/>
              <a:gd name="connsiteX19" fmla="*/ 3204307 w 3477846"/>
              <a:gd name="connsiteY19" fmla="*/ 117231 h 615462"/>
              <a:gd name="connsiteX20" fmla="*/ 3253154 w 3477846"/>
              <a:gd name="connsiteY20" fmla="*/ 156308 h 615462"/>
              <a:gd name="connsiteX21" fmla="*/ 3292231 w 3477846"/>
              <a:gd name="connsiteY21" fmla="*/ 175846 h 615462"/>
              <a:gd name="connsiteX22" fmla="*/ 3341077 w 3477846"/>
              <a:gd name="connsiteY22" fmla="*/ 214923 h 615462"/>
              <a:gd name="connsiteX23" fmla="*/ 3380154 w 3477846"/>
              <a:gd name="connsiteY23" fmla="*/ 293077 h 615462"/>
              <a:gd name="connsiteX24" fmla="*/ 3409461 w 3477846"/>
              <a:gd name="connsiteY24" fmla="*/ 351693 h 615462"/>
              <a:gd name="connsiteX25" fmla="*/ 3399692 w 3477846"/>
              <a:gd name="connsiteY25" fmla="*/ 459154 h 615462"/>
              <a:gd name="connsiteX26" fmla="*/ 3360615 w 3477846"/>
              <a:gd name="connsiteY26" fmla="*/ 517770 h 615462"/>
              <a:gd name="connsiteX27" fmla="*/ 3341077 w 3477846"/>
              <a:gd name="connsiteY27" fmla="*/ 547077 h 615462"/>
              <a:gd name="connsiteX28" fmla="*/ 3350846 w 3477846"/>
              <a:gd name="connsiteY28" fmla="*/ 595923 h 615462"/>
              <a:gd name="connsiteX29" fmla="*/ 3409461 w 3477846"/>
              <a:gd name="connsiteY29" fmla="*/ 615462 h 615462"/>
              <a:gd name="connsiteX30" fmla="*/ 3477846 w 3477846"/>
              <a:gd name="connsiteY30" fmla="*/ 595923 h 61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77846" h="615462">
                <a:moveTo>
                  <a:pt x="0" y="566616"/>
                </a:moveTo>
                <a:lnTo>
                  <a:pt x="654538" y="556846"/>
                </a:lnTo>
                <a:cubicBezTo>
                  <a:pt x="725220" y="556846"/>
                  <a:pt x="927732" y="550258"/>
                  <a:pt x="1045307" y="576385"/>
                </a:cubicBezTo>
                <a:cubicBezTo>
                  <a:pt x="1055360" y="578619"/>
                  <a:pt x="1064846" y="582898"/>
                  <a:pt x="1074615" y="586154"/>
                </a:cubicBezTo>
                <a:cubicBezTo>
                  <a:pt x="1116948" y="582898"/>
                  <a:pt x="1159676" y="583007"/>
                  <a:pt x="1201615" y="576385"/>
                </a:cubicBezTo>
                <a:cubicBezTo>
                  <a:pt x="1221959" y="573173"/>
                  <a:pt x="1240250" y="561841"/>
                  <a:pt x="1260231" y="556846"/>
                </a:cubicBezTo>
                <a:cubicBezTo>
                  <a:pt x="1327089" y="540132"/>
                  <a:pt x="1276681" y="551309"/>
                  <a:pt x="1367692" y="537308"/>
                </a:cubicBezTo>
                <a:cubicBezTo>
                  <a:pt x="1387270" y="534296"/>
                  <a:pt x="1406502" y="527864"/>
                  <a:pt x="1426307" y="527539"/>
                </a:cubicBezTo>
                <a:lnTo>
                  <a:pt x="2559538" y="517770"/>
                </a:lnTo>
                <a:cubicBezTo>
                  <a:pt x="2621410" y="514513"/>
                  <a:pt x="2684400" y="520151"/>
                  <a:pt x="2745154" y="508000"/>
                </a:cubicBezTo>
                <a:cubicBezTo>
                  <a:pt x="2755251" y="505981"/>
                  <a:pt x="2752904" y="488790"/>
                  <a:pt x="2754923" y="478693"/>
                </a:cubicBezTo>
                <a:cubicBezTo>
                  <a:pt x="2774879" y="378912"/>
                  <a:pt x="2772130" y="372045"/>
                  <a:pt x="2784231" y="283308"/>
                </a:cubicBezTo>
                <a:cubicBezTo>
                  <a:pt x="2790453" y="237678"/>
                  <a:pt x="2780075" y="186029"/>
                  <a:pt x="2803769" y="146539"/>
                </a:cubicBezTo>
                <a:cubicBezTo>
                  <a:pt x="2813538" y="130257"/>
                  <a:pt x="2823856" y="114291"/>
                  <a:pt x="2833077" y="97693"/>
                </a:cubicBezTo>
                <a:cubicBezTo>
                  <a:pt x="2840149" y="84963"/>
                  <a:pt x="2843518" y="69988"/>
                  <a:pt x="2852615" y="58616"/>
                </a:cubicBezTo>
                <a:cubicBezTo>
                  <a:pt x="2869876" y="37039"/>
                  <a:pt x="2911231" y="0"/>
                  <a:pt x="2911231" y="0"/>
                </a:cubicBezTo>
                <a:cubicBezTo>
                  <a:pt x="2922982" y="1068"/>
                  <a:pt x="3014908" y="1155"/>
                  <a:pt x="3048000" y="19539"/>
                </a:cubicBezTo>
                <a:cubicBezTo>
                  <a:pt x="3148775" y="75525"/>
                  <a:pt x="3069606" y="46280"/>
                  <a:pt x="3135923" y="68385"/>
                </a:cubicBezTo>
                <a:cubicBezTo>
                  <a:pt x="3148949" y="78154"/>
                  <a:pt x="3161751" y="88229"/>
                  <a:pt x="3175000" y="97693"/>
                </a:cubicBezTo>
                <a:cubicBezTo>
                  <a:pt x="3184554" y="104517"/>
                  <a:pt x="3195139" y="109897"/>
                  <a:pt x="3204307" y="117231"/>
                </a:cubicBezTo>
                <a:cubicBezTo>
                  <a:pt x="3244424" y="149324"/>
                  <a:pt x="3200535" y="126241"/>
                  <a:pt x="3253154" y="156308"/>
                </a:cubicBezTo>
                <a:cubicBezTo>
                  <a:pt x="3265798" y="163533"/>
                  <a:pt x="3279587" y="168621"/>
                  <a:pt x="3292231" y="175846"/>
                </a:cubicBezTo>
                <a:cubicBezTo>
                  <a:pt x="3320982" y="192276"/>
                  <a:pt x="3319683" y="193530"/>
                  <a:pt x="3341077" y="214923"/>
                </a:cubicBezTo>
                <a:cubicBezTo>
                  <a:pt x="3354103" y="240974"/>
                  <a:pt x="3370944" y="265445"/>
                  <a:pt x="3380154" y="293077"/>
                </a:cubicBezTo>
                <a:cubicBezTo>
                  <a:pt x="3393636" y="333524"/>
                  <a:pt x="3384211" y="313817"/>
                  <a:pt x="3409461" y="351693"/>
                </a:cubicBezTo>
                <a:cubicBezTo>
                  <a:pt x="3406205" y="387513"/>
                  <a:pt x="3409841" y="424647"/>
                  <a:pt x="3399692" y="459154"/>
                </a:cubicBezTo>
                <a:cubicBezTo>
                  <a:pt x="3393066" y="481682"/>
                  <a:pt x="3373641" y="498231"/>
                  <a:pt x="3360615" y="517770"/>
                </a:cubicBezTo>
                <a:lnTo>
                  <a:pt x="3341077" y="547077"/>
                </a:lnTo>
                <a:cubicBezTo>
                  <a:pt x="3344333" y="563359"/>
                  <a:pt x="3339105" y="584182"/>
                  <a:pt x="3350846" y="595923"/>
                </a:cubicBezTo>
                <a:cubicBezTo>
                  <a:pt x="3365409" y="610486"/>
                  <a:pt x="3409461" y="615462"/>
                  <a:pt x="3409461" y="615462"/>
                </a:cubicBezTo>
                <a:cubicBezTo>
                  <a:pt x="3471166" y="594893"/>
                  <a:pt x="3447481" y="595923"/>
                  <a:pt x="3477846" y="59592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105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317156"/>
              </p:ext>
            </p:extLst>
          </p:nvPr>
        </p:nvGraphicFramePr>
        <p:xfrm>
          <a:off x="1702639" y="3817848"/>
          <a:ext cx="295311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9"/>
                <a:gridCol w="369139"/>
                <a:gridCol w="369139"/>
                <a:gridCol w="369139"/>
                <a:gridCol w="369139"/>
                <a:gridCol w="369139"/>
                <a:gridCol w="369139"/>
                <a:gridCol w="36913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SpMV</a:t>
            </a:r>
            <a:endParaRPr kumimoji="1"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5518279" y="4048288"/>
            <a:ext cx="4320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marL="0" indent="0">
              <a:buNone/>
            </a:pPr>
            <a:r>
              <a:rPr lang="en-US" altLang="zh-CN" sz="4000" dirty="0" smtClean="0"/>
              <a:t>=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214372"/>
              </p:ext>
            </p:extLst>
          </p:nvPr>
        </p:nvGraphicFramePr>
        <p:xfrm>
          <a:off x="6310367" y="3846656"/>
          <a:ext cx="421873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73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直线箭头连接符 10"/>
          <p:cNvCxnSpPr/>
          <p:nvPr/>
        </p:nvCxnSpPr>
        <p:spPr>
          <a:xfrm>
            <a:off x="2063463" y="3990672"/>
            <a:ext cx="2520280" cy="0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74857"/>
              </p:ext>
            </p:extLst>
          </p:nvPr>
        </p:nvGraphicFramePr>
        <p:xfrm>
          <a:off x="4942215" y="3126576"/>
          <a:ext cx="369139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457200" y="1523925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Sparse Matrix-vector </a:t>
            </a:r>
            <a:r>
              <a:rPr lang="en-US" altLang="zh-CN" smtClean="0"/>
              <a:t>Multiplication </a:t>
            </a:r>
            <a:r>
              <a:rPr lang="en-US" altLang="zh-CN" smtClean="0"/>
              <a:t>    </a:t>
            </a:r>
            <a:r>
              <a:rPr lang="en-US" altLang="zh-CN" dirty="0" smtClean="0"/>
              <a:t>y = A </a:t>
            </a:r>
            <a:r>
              <a:rPr lang="en-US" altLang="zh-CN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zh-CN" dirty="0"/>
              <a:t> </a:t>
            </a:r>
            <a:r>
              <a:rPr lang="en-US" altLang="zh-CN" dirty="0" smtClean="0"/>
              <a:t>x: </a:t>
            </a:r>
            <a:endParaRPr lang="en-US" altLang="zh-CN" dirty="0"/>
          </a:p>
        </p:txBody>
      </p:sp>
      <p:sp>
        <p:nvSpPr>
          <p:cNvPr id="5" name="左大括号 4"/>
          <p:cNvSpPr/>
          <p:nvPr/>
        </p:nvSpPr>
        <p:spPr>
          <a:xfrm rot="5400000">
            <a:off x="2963563" y="2024844"/>
            <a:ext cx="432048" cy="295232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63463" y="2780928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/>
              <a:t>matrix  A</a:t>
            </a:r>
            <a:endParaRPr lang="zh-CN" altLang="en-US" sz="2800" dirty="0"/>
          </a:p>
        </p:txBody>
      </p:sp>
      <p:sp>
        <p:nvSpPr>
          <p:cNvPr id="15" name="左大括号 14"/>
          <p:cNvSpPr/>
          <p:nvPr/>
        </p:nvSpPr>
        <p:spPr>
          <a:xfrm rot="5400000">
            <a:off x="5014223" y="2780928"/>
            <a:ext cx="216024" cy="3600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366935" y="2348880"/>
            <a:ext cx="158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/>
              <a:t>vector  x</a:t>
            </a:r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5508104" y="3068960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/>
              <a:t>vector y</a:t>
            </a:r>
            <a:endParaRPr lang="zh-CN" altLang="en-US" sz="2800" dirty="0"/>
          </a:p>
        </p:txBody>
      </p:sp>
      <p:sp>
        <p:nvSpPr>
          <p:cNvPr id="18" name="左大括号 17"/>
          <p:cNvSpPr/>
          <p:nvPr/>
        </p:nvSpPr>
        <p:spPr>
          <a:xfrm rot="5400000">
            <a:off x="6382375" y="3501008"/>
            <a:ext cx="216024" cy="3600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2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en-US" altLang="zh-CN" dirty="0" smtClean="0"/>
              <a:t>General idea of CVR</a:t>
            </a:r>
            <a:endParaRPr kumimoji="1"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35523"/>
              </p:ext>
            </p:extLst>
          </p:nvPr>
        </p:nvGraphicFramePr>
        <p:xfrm>
          <a:off x="5148064" y="2668880"/>
          <a:ext cx="3696407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</a:tblGrid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320574"/>
              </p:ext>
            </p:extLst>
          </p:nvPr>
        </p:nvGraphicFramePr>
        <p:xfrm>
          <a:off x="5148064" y="1732776"/>
          <a:ext cx="3696407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</a:tblGrid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002104"/>
              </p:ext>
            </p:extLst>
          </p:nvPr>
        </p:nvGraphicFramePr>
        <p:xfrm>
          <a:off x="611560" y="2636912"/>
          <a:ext cx="3672405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855"/>
                <a:gridCol w="333855"/>
                <a:gridCol w="333855"/>
                <a:gridCol w="333855"/>
                <a:gridCol w="333855"/>
                <a:gridCol w="333855"/>
                <a:gridCol w="333855"/>
                <a:gridCol w="333855"/>
                <a:gridCol w="333855"/>
                <a:gridCol w="333855"/>
                <a:gridCol w="333855"/>
              </a:tblGrid>
              <a:tr h="2983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09385"/>
              </p:ext>
            </p:extLst>
          </p:nvPr>
        </p:nvGraphicFramePr>
        <p:xfrm>
          <a:off x="611560" y="1700808"/>
          <a:ext cx="367240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855"/>
                <a:gridCol w="333855"/>
                <a:gridCol w="333855"/>
                <a:gridCol w="333855"/>
                <a:gridCol w="333855"/>
                <a:gridCol w="333855"/>
                <a:gridCol w="333855"/>
                <a:gridCol w="333855"/>
                <a:gridCol w="333855"/>
                <a:gridCol w="333855"/>
                <a:gridCol w="333855"/>
              </a:tblGrid>
              <a:tr h="2983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任意形状 8"/>
          <p:cNvSpPr/>
          <p:nvPr/>
        </p:nvSpPr>
        <p:spPr>
          <a:xfrm>
            <a:off x="793061" y="1400037"/>
            <a:ext cx="3504628" cy="794634"/>
          </a:xfrm>
          <a:custGeom>
            <a:avLst/>
            <a:gdLst>
              <a:gd name="connsiteX0" fmla="*/ 0 w 3527529"/>
              <a:gd name="connsiteY0" fmla="*/ 472849 h 974278"/>
              <a:gd name="connsiteX1" fmla="*/ 148628 w 3527529"/>
              <a:gd name="connsiteY1" fmla="*/ 216159 h 974278"/>
              <a:gd name="connsiteX2" fmla="*/ 202675 w 3527529"/>
              <a:gd name="connsiteY2" fmla="*/ 189139 h 974278"/>
              <a:gd name="connsiteX3" fmla="*/ 243210 w 3527529"/>
              <a:gd name="connsiteY3" fmla="*/ 162119 h 974278"/>
              <a:gd name="connsiteX4" fmla="*/ 337791 w 3527529"/>
              <a:gd name="connsiteY4" fmla="*/ 135100 h 974278"/>
              <a:gd name="connsiteX5" fmla="*/ 378326 w 3527529"/>
              <a:gd name="connsiteY5" fmla="*/ 121590 h 974278"/>
              <a:gd name="connsiteX6" fmla="*/ 445884 w 3527529"/>
              <a:gd name="connsiteY6" fmla="*/ 94570 h 974278"/>
              <a:gd name="connsiteX7" fmla="*/ 594512 w 3527529"/>
              <a:gd name="connsiteY7" fmla="*/ 67550 h 974278"/>
              <a:gd name="connsiteX8" fmla="*/ 662070 w 3527529"/>
              <a:gd name="connsiteY8" fmla="*/ 54040 h 974278"/>
              <a:gd name="connsiteX9" fmla="*/ 810698 w 3527529"/>
              <a:gd name="connsiteY9" fmla="*/ 27020 h 974278"/>
              <a:gd name="connsiteX10" fmla="*/ 851233 w 3527529"/>
              <a:gd name="connsiteY10" fmla="*/ 13510 h 974278"/>
              <a:gd name="connsiteX11" fmla="*/ 972838 w 3527529"/>
              <a:gd name="connsiteY11" fmla="*/ 0 h 974278"/>
              <a:gd name="connsiteX12" fmla="*/ 1243071 w 3527529"/>
              <a:gd name="connsiteY12" fmla="*/ 13510 h 974278"/>
              <a:gd name="connsiteX13" fmla="*/ 1391699 w 3527529"/>
              <a:gd name="connsiteY13" fmla="*/ 54040 h 974278"/>
              <a:gd name="connsiteX14" fmla="*/ 1472768 w 3527529"/>
              <a:gd name="connsiteY14" fmla="*/ 81060 h 974278"/>
              <a:gd name="connsiteX15" fmla="*/ 1594373 w 3527529"/>
              <a:gd name="connsiteY15" fmla="*/ 148609 h 974278"/>
              <a:gd name="connsiteX16" fmla="*/ 1634908 w 3527529"/>
              <a:gd name="connsiteY16" fmla="*/ 175629 h 974278"/>
              <a:gd name="connsiteX17" fmla="*/ 1688955 w 3527529"/>
              <a:gd name="connsiteY17" fmla="*/ 256689 h 974278"/>
              <a:gd name="connsiteX18" fmla="*/ 1702466 w 3527529"/>
              <a:gd name="connsiteY18" fmla="*/ 661988 h 974278"/>
              <a:gd name="connsiteX19" fmla="*/ 1729490 w 3527529"/>
              <a:gd name="connsiteY19" fmla="*/ 743048 h 974278"/>
              <a:gd name="connsiteX20" fmla="*/ 1770024 w 3527529"/>
              <a:gd name="connsiteY20" fmla="*/ 783578 h 974278"/>
              <a:gd name="connsiteX21" fmla="*/ 1918652 w 3527529"/>
              <a:gd name="connsiteY21" fmla="*/ 770068 h 974278"/>
              <a:gd name="connsiteX22" fmla="*/ 1999722 w 3527529"/>
              <a:gd name="connsiteY22" fmla="*/ 743048 h 974278"/>
              <a:gd name="connsiteX23" fmla="*/ 2026746 w 3527529"/>
              <a:gd name="connsiteY23" fmla="*/ 716028 h 974278"/>
              <a:gd name="connsiteX24" fmla="*/ 2040257 w 3527529"/>
              <a:gd name="connsiteY24" fmla="*/ 675498 h 974278"/>
              <a:gd name="connsiteX25" fmla="*/ 2053769 w 3527529"/>
              <a:gd name="connsiteY25" fmla="*/ 364769 h 974278"/>
              <a:gd name="connsiteX26" fmla="*/ 2080792 w 3527529"/>
              <a:gd name="connsiteY26" fmla="*/ 324239 h 974278"/>
              <a:gd name="connsiteX27" fmla="*/ 2094304 w 3527529"/>
              <a:gd name="connsiteY27" fmla="*/ 283709 h 974278"/>
              <a:gd name="connsiteX28" fmla="*/ 2107815 w 3527529"/>
              <a:gd name="connsiteY28" fmla="*/ 229669 h 974278"/>
              <a:gd name="connsiteX29" fmla="*/ 2188885 w 3527529"/>
              <a:gd name="connsiteY29" fmla="*/ 189139 h 974278"/>
              <a:gd name="connsiteX30" fmla="*/ 2229420 w 3527529"/>
              <a:gd name="connsiteY30" fmla="*/ 162119 h 974278"/>
              <a:gd name="connsiteX31" fmla="*/ 2310490 w 3527529"/>
              <a:gd name="connsiteY31" fmla="*/ 135100 h 974278"/>
              <a:gd name="connsiteX32" fmla="*/ 2540188 w 3527529"/>
              <a:gd name="connsiteY32" fmla="*/ 175629 h 974278"/>
              <a:gd name="connsiteX33" fmla="*/ 2621258 w 3527529"/>
              <a:gd name="connsiteY33" fmla="*/ 202649 h 974278"/>
              <a:gd name="connsiteX34" fmla="*/ 2796909 w 3527529"/>
              <a:gd name="connsiteY34" fmla="*/ 189139 h 974278"/>
              <a:gd name="connsiteX35" fmla="*/ 2837444 w 3527529"/>
              <a:gd name="connsiteY35" fmla="*/ 175629 h 974278"/>
              <a:gd name="connsiteX36" fmla="*/ 2999583 w 3527529"/>
              <a:gd name="connsiteY36" fmla="*/ 148609 h 974278"/>
              <a:gd name="connsiteX37" fmla="*/ 3215770 w 3527529"/>
              <a:gd name="connsiteY37" fmla="*/ 162119 h 974278"/>
              <a:gd name="connsiteX38" fmla="*/ 3242793 w 3527529"/>
              <a:gd name="connsiteY38" fmla="*/ 202649 h 974278"/>
              <a:gd name="connsiteX39" fmla="*/ 3269816 w 3527529"/>
              <a:gd name="connsiteY39" fmla="*/ 283709 h 974278"/>
              <a:gd name="connsiteX40" fmla="*/ 3283328 w 3527529"/>
              <a:gd name="connsiteY40" fmla="*/ 810598 h 974278"/>
              <a:gd name="connsiteX41" fmla="*/ 3256304 w 3527529"/>
              <a:gd name="connsiteY41" fmla="*/ 878148 h 974278"/>
              <a:gd name="connsiteX42" fmla="*/ 1743001 w 3527529"/>
              <a:gd name="connsiteY42" fmla="*/ 878148 h 974278"/>
              <a:gd name="connsiteX43" fmla="*/ 1594373 w 3527529"/>
              <a:gd name="connsiteY43" fmla="*/ 891658 h 974278"/>
              <a:gd name="connsiteX44" fmla="*/ 1378187 w 3527529"/>
              <a:gd name="connsiteY44" fmla="*/ 918678 h 974278"/>
              <a:gd name="connsiteX45" fmla="*/ 1310629 w 3527529"/>
              <a:gd name="connsiteY45" fmla="*/ 932188 h 974278"/>
              <a:gd name="connsiteX46" fmla="*/ 959326 w 3527529"/>
              <a:gd name="connsiteY46" fmla="*/ 918678 h 974278"/>
              <a:gd name="connsiteX47" fmla="*/ 729628 w 3527529"/>
              <a:gd name="connsiteY47" fmla="*/ 891658 h 974278"/>
              <a:gd name="connsiteX48" fmla="*/ 648559 w 3527529"/>
              <a:gd name="connsiteY48" fmla="*/ 864638 h 974278"/>
              <a:gd name="connsiteX49" fmla="*/ 621535 w 3527529"/>
              <a:gd name="connsiteY49" fmla="*/ 837618 h 974278"/>
              <a:gd name="connsiteX50" fmla="*/ 540466 w 3527529"/>
              <a:gd name="connsiteY50" fmla="*/ 783578 h 974278"/>
              <a:gd name="connsiteX51" fmla="*/ 513442 w 3527529"/>
              <a:gd name="connsiteY51" fmla="*/ 756558 h 974278"/>
              <a:gd name="connsiteX52" fmla="*/ 472907 w 3527529"/>
              <a:gd name="connsiteY52" fmla="*/ 743048 h 974278"/>
              <a:gd name="connsiteX53" fmla="*/ 432372 w 3527529"/>
              <a:gd name="connsiteY53" fmla="*/ 716028 h 974278"/>
              <a:gd name="connsiteX54" fmla="*/ 391838 w 3527529"/>
              <a:gd name="connsiteY54" fmla="*/ 621459 h 974278"/>
              <a:gd name="connsiteX55" fmla="*/ 364814 w 3527529"/>
              <a:gd name="connsiteY55" fmla="*/ 540399 h 974278"/>
              <a:gd name="connsiteX56" fmla="*/ 364814 w 3527529"/>
              <a:gd name="connsiteY56" fmla="*/ 229669 h 974278"/>
              <a:gd name="connsiteX57" fmla="*/ 432372 w 3527529"/>
              <a:gd name="connsiteY57" fmla="*/ 162119 h 974278"/>
              <a:gd name="connsiteX58" fmla="*/ 499931 w 3527529"/>
              <a:gd name="connsiteY58" fmla="*/ 81060 h 974278"/>
              <a:gd name="connsiteX59" fmla="*/ 526954 w 3527529"/>
              <a:gd name="connsiteY59" fmla="*/ 40530 h 974278"/>
              <a:gd name="connsiteX60" fmla="*/ 648559 w 3527529"/>
              <a:gd name="connsiteY60" fmla="*/ 0 h 974278"/>
              <a:gd name="connsiteX61" fmla="*/ 918791 w 3527529"/>
              <a:gd name="connsiteY61" fmla="*/ 27020 h 974278"/>
              <a:gd name="connsiteX62" fmla="*/ 1026884 w 3527529"/>
              <a:gd name="connsiteY62" fmla="*/ 94570 h 974278"/>
              <a:gd name="connsiteX63" fmla="*/ 1067419 w 3527529"/>
              <a:gd name="connsiteY63" fmla="*/ 108080 h 974278"/>
              <a:gd name="connsiteX64" fmla="*/ 1107954 w 3527529"/>
              <a:gd name="connsiteY64" fmla="*/ 135100 h 974278"/>
              <a:gd name="connsiteX65" fmla="*/ 1189024 w 3527529"/>
              <a:gd name="connsiteY65" fmla="*/ 162119 h 974278"/>
              <a:gd name="connsiteX66" fmla="*/ 1229559 w 3527529"/>
              <a:gd name="connsiteY66" fmla="*/ 175629 h 974278"/>
              <a:gd name="connsiteX67" fmla="*/ 1270094 w 3527529"/>
              <a:gd name="connsiteY67" fmla="*/ 189139 h 974278"/>
              <a:gd name="connsiteX68" fmla="*/ 1310629 w 3527529"/>
              <a:gd name="connsiteY68" fmla="*/ 216159 h 974278"/>
              <a:gd name="connsiteX69" fmla="*/ 1337652 w 3527529"/>
              <a:gd name="connsiteY69" fmla="*/ 256689 h 974278"/>
              <a:gd name="connsiteX70" fmla="*/ 1364675 w 3527529"/>
              <a:gd name="connsiteY70" fmla="*/ 337749 h 974278"/>
              <a:gd name="connsiteX71" fmla="*/ 1391699 w 3527529"/>
              <a:gd name="connsiteY71" fmla="*/ 432319 h 974278"/>
              <a:gd name="connsiteX72" fmla="*/ 1405210 w 3527529"/>
              <a:gd name="connsiteY72" fmla="*/ 526889 h 974278"/>
              <a:gd name="connsiteX73" fmla="*/ 1418722 w 3527529"/>
              <a:gd name="connsiteY73" fmla="*/ 594439 h 974278"/>
              <a:gd name="connsiteX74" fmla="*/ 1499792 w 3527529"/>
              <a:gd name="connsiteY74" fmla="*/ 661988 h 974278"/>
              <a:gd name="connsiteX75" fmla="*/ 1783536 w 3527529"/>
              <a:gd name="connsiteY75" fmla="*/ 689008 h 974278"/>
              <a:gd name="connsiteX76" fmla="*/ 1905141 w 3527529"/>
              <a:gd name="connsiteY76" fmla="*/ 743048 h 974278"/>
              <a:gd name="connsiteX77" fmla="*/ 1932164 w 3527529"/>
              <a:gd name="connsiteY77" fmla="*/ 783578 h 974278"/>
              <a:gd name="connsiteX78" fmla="*/ 1945676 w 3527529"/>
              <a:gd name="connsiteY78" fmla="*/ 824108 h 974278"/>
              <a:gd name="connsiteX79" fmla="*/ 1986211 w 3527529"/>
              <a:gd name="connsiteY79" fmla="*/ 837618 h 974278"/>
              <a:gd name="connsiteX80" fmla="*/ 2080792 w 3527529"/>
              <a:gd name="connsiteY80" fmla="*/ 878148 h 974278"/>
              <a:gd name="connsiteX81" fmla="*/ 2432095 w 3527529"/>
              <a:gd name="connsiteY81" fmla="*/ 864638 h 974278"/>
              <a:gd name="connsiteX82" fmla="*/ 2486141 w 3527529"/>
              <a:gd name="connsiteY82" fmla="*/ 851128 h 974278"/>
              <a:gd name="connsiteX83" fmla="*/ 2553699 w 3527529"/>
              <a:gd name="connsiteY83" fmla="*/ 837618 h 974278"/>
              <a:gd name="connsiteX84" fmla="*/ 2594234 w 3527529"/>
              <a:gd name="connsiteY84" fmla="*/ 824108 h 974278"/>
              <a:gd name="connsiteX85" fmla="*/ 2661792 w 3527529"/>
              <a:gd name="connsiteY85" fmla="*/ 810598 h 974278"/>
              <a:gd name="connsiteX86" fmla="*/ 2715839 w 3527529"/>
              <a:gd name="connsiteY86" fmla="*/ 797088 h 974278"/>
              <a:gd name="connsiteX87" fmla="*/ 2675304 w 3527529"/>
              <a:gd name="connsiteY87" fmla="*/ 540399 h 974278"/>
              <a:gd name="connsiteX88" fmla="*/ 2661792 w 3527529"/>
              <a:gd name="connsiteY88" fmla="*/ 499869 h 974278"/>
              <a:gd name="connsiteX89" fmla="*/ 2634769 w 3527529"/>
              <a:gd name="connsiteY89" fmla="*/ 391789 h 974278"/>
              <a:gd name="connsiteX90" fmla="*/ 2634769 w 3527529"/>
              <a:gd name="connsiteY90" fmla="*/ 121590 h 974278"/>
              <a:gd name="connsiteX91" fmla="*/ 2675304 w 3527529"/>
              <a:gd name="connsiteY91" fmla="*/ 94570 h 974278"/>
              <a:gd name="connsiteX92" fmla="*/ 2783397 w 3527529"/>
              <a:gd name="connsiteY92" fmla="*/ 67550 h 974278"/>
              <a:gd name="connsiteX93" fmla="*/ 2864467 w 3527529"/>
              <a:gd name="connsiteY93" fmla="*/ 40530 h 974278"/>
              <a:gd name="connsiteX94" fmla="*/ 3094165 w 3527529"/>
              <a:gd name="connsiteY94" fmla="*/ 54040 h 974278"/>
              <a:gd name="connsiteX95" fmla="*/ 3134700 w 3527529"/>
              <a:gd name="connsiteY95" fmla="*/ 81060 h 974278"/>
              <a:gd name="connsiteX96" fmla="*/ 3215770 w 3527529"/>
              <a:gd name="connsiteY96" fmla="*/ 94570 h 974278"/>
              <a:gd name="connsiteX97" fmla="*/ 3323863 w 3527529"/>
              <a:gd name="connsiteY97" fmla="*/ 175629 h 974278"/>
              <a:gd name="connsiteX98" fmla="*/ 3377909 w 3527529"/>
              <a:gd name="connsiteY98" fmla="*/ 256689 h 974278"/>
              <a:gd name="connsiteX99" fmla="*/ 3404933 w 3527529"/>
              <a:gd name="connsiteY99" fmla="*/ 297219 h 974278"/>
              <a:gd name="connsiteX100" fmla="*/ 3404933 w 3527529"/>
              <a:gd name="connsiteY100" fmla="*/ 580929 h 974278"/>
              <a:gd name="connsiteX101" fmla="*/ 3337374 w 3527529"/>
              <a:gd name="connsiteY101" fmla="*/ 621459 h 974278"/>
              <a:gd name="connsiteX102" fmla="*/ 3256304 w 3527529"/>
              <a:gd name="connsiteY102" fmla="*/ 661988 h 974278"/>
              <a:gd name="connsiteX103" fmla="*/ 3202258 w 3527529"/>
              <a:gd name="connsiteY103" fmla="*/ 675498 h 974278"/>
              <a:gd name="connsiteX104" fmla="*/ 3053630 w 3527529"/>
              <a:gd name="connsiteY104" fmla="*/ 716028 h 974278"/>
              <a:gd name="connsiteX105" fmla="*/ 2986072 w 3527529"/>
              <a:gd name="connsiteY105" fmla="*/ 729538 h 974278"/>
              <a:gd name="connsiteX106" fmla="*/ 2891490 w 3527529"/>
              <a:gd name="connsiteY106" fmla="*/ 756558 h 974278"/>
              <a:gd name="connsiteX107" fmla="*/ 2337513 w 3527529"/>
              <a:gd name="connsiteY107" fmla="*/ 770068 h 974278"/>
              <a:gd name="connsiteX108" fmla="*/ 2256443 w 3527529"/>
              <a:gd name="connsiteY108" fmla="*/ 783578 h 974278"/>
              <a:gd name="connsiteX109" fmla="*/ 2188885 w 3527529"/>
              <a:gd name="connsiteY109" fmla="*/ 797088 h 974278"/>
              <a:gd name="connsiteX110" fmla="*/ 1810559 w 3527529"/>
              <a:gd name="connsiteY110" fmla="*/ 824108 h 974278"/>
              <a:gd name="connsiteX111" fmla="*/ 1364675 w 3527529"/>
              <a:gd name="connsiteY111" fmla="*/ 837618 h 974278"/>
              <a:gd name="connsiteX112" fmla="*/ 783675 w 3527529"/>
              <a:gd name="connsiteY112" fmla="*/ 824108 h 974278"/>
              <a:gd name="connsiteX113" fmla="*/ 743140 w 3527529"/>
              <a:gd name="connsiteY113" fmla="*/ 797088 h 974278"/>
              <a:gd name="connsiteX114" fmla="*/ 675582 w 3527529"/>
              <a:gd name="connsiteY114" fmla="*/ 716028 h 974278"/>
              <a:gd name="connsiteX115" fmla="*/ 648559 w 3527529"/>
              <a:gd name="connsiteY115" fmla="*/ 634969 h 974278"/>
              <a:gd name="connsiteX116" fmla="*/ 635047 w 3527529"/>
              <a:gd name="connsiteY116" fmla="*/ 594439 h 974278"/>
              <a:gd name="connsiteX117" fmla="*/ 648559 w 3527529"/>
              <a:gd name="connsiteY117" fmla="*/ 229669 h 974278"/>
              <a:gd name="connsiteX118" fmla="*/ 662070 w 3527529"/>
              <a:gd name="connsiteY118" fmla="*/ 189139 h 974278"/>
              <a:gd name="connsiteX119" fmla="*/ 743140 w 3527529"/>
              <a:gd name="connsiteY119" fmla="*/ 148609 h 974278"/>
              <a:gd name="connsiteX120" fmla="*/ 918791 w 3527529"/>
              <a:gd name="connsiteY120" fmla="*/ 108080 h 974278"/>
              <a:gd name="connsiteX121" fmla="*/ 1162001 w 3527529"/>
              <a:gd name="connsiteY121" fmla="*/ 81060 h 974278"/>
              <a:gd name="connsiteX122" fmla="*/ 1513303 w 3527529"/>
              <a:gd name="connsiteY122" fmla="*/ 94570 h 974278"/>
              <a:gd name="connsiteX123" fmla="*/ 1553838 w 3527529"/>
              <a:gd name="connsiteY123" fmla="*/ 108080 h 974278"/>
              <a:gd name="connsiteX124" fmla="*/ 1580862 w 3527529"/>
              <a:gd name="connsiteY124" fmla="*/ 135100 h 974278"/>
              <a:gd name="connsiteX125" fmla="*/ 1594373 w 3527529"/>
              <a:gd name="connsiteY125" fmla="*/ 175629 h 974278"/>
              <a:gd name="connsiteX126" fmla="*/ 1621396 w 3527529"/>
              <a:gd name="connsiteY126" fmla="*/ 216159 h 974278"/>
              <a:gd name="connsiteX127" fmla="*/ 1648420 w 3527529"/>
              <a:gd name="connsiteY127" fmla="*/ 297219 h 974278"/>
              <a:gd name="connsiteX128" fmla="*/ 1661931 w 3527529"/>
              <a:gd name="connsiteY128" fmla="*/ 378279 h 974278"/>
              <a:gd name="connsiteX129" fmla="*/ 1675443 w 3527529"/>
              <a:gd name="connsiteY129" fmla="*/ 702518 h 974278"/>
              <a:gd name="connsiteX130" fmla="*/ 1783536 w 3527529"/>
              <a:gd name="connsiteY130" fmla="*/ 743048 h 974278"/>
              <a:gd name="connsiteX131" fmla="*/ 1824071 w 3527529"/>
              <a:gd name="connsiteY131" fmla="*/ 756558 h 974278"/>
              <a:gd name="connsiteX132" fmla="*/ 2094304 w 3527529"/>
              <a:gd name="connsiteY132" fmla="*/ 783578 h 974278"/>
              <a:gd name="connsiteX133" fmla="*/ 2229420 w 3527529"/>
              <a:gd name="connsiteY133" fmla="*/ 810598 h 974278"/>
              <a:gd name="connsiteX134" fmla="*/ 2364536 w 3527529"/>
              <a:gd name="connsiteY134" fmla="*/ 837618 h 974278"/>
              <a:gd name="connsiteX135" fmla="*/ 2675304 w 3527529"/>
              <a:gd name="connsiteY135" fmla="*/ 824108 h 974278"/>
              <a:gd name="connsiteX136" fmla="*/ 2715839 w 3527529"/>
              <a:gd name="connsiteY136" fmla="*/ 810598 h 974278"/>
              <a:gd name="connsiteX137" fmla="*/ 2864467 w 3527529"/>
              <a:gd name="connsiteY137" fmla="*/ 783578 h 974278"/>
              <a:gd name="connsiteX138" fmla="*/ 2891490 w 3527529"/>
              <a:gd name="connsiteY138" fmla="*/ 743048 h 974278"/>
              <a:gd name="connsiteX139" fmla="*/ 2864467 w 3527529"/>
              <a:gd name="connsiteY139" fmla="*/ 540399 h 974278"/>
              <a:gd name="connsiteX140" fmla="*/ 2877979 w 3527529"/>
              <a:gd name="connsiteY140" fmla="*/ 405299 h 974278"/>
              <a:gd name="connsiteX141" fmla="*/ 2905002 w 3527529"/>
              <a:gd name="connsiteY141" fmla="*/ 324239 h 974278"/>
              <a:gd name="connsiteX142" fmla="*/ 2864467 w 3527529"/>
              <a:gd name="connsiteY142" fmla="*/ 189139 h 974278"/>
              <a:gd name="connsiteX143" fmla="*/ 2850955 w 3527529"/>
              <a:gd name="connsiteY143" fmla="*/ 148609 h 974278"/>
              <a:gd name="connsiteX144" fmla="*/ 2932025 w 3527529"/>
              <a:gd name="connsiteY144" fmla="*/ 108080 h 974278"/>
              <a:gd name="connsiteX145" fmla="*/ 3013095 w 3527529"/>
              <a:gd name="connsiteY145" fmla="*/ 81060 h 974278"/>
              <a:gd name="connsiteX146" fmla="*/ 3202258 w 3527529"/>
              <a:gd name="connsiteY146" fmla="*/ 108080 h 974278"/>
              <a:gd name="connsiteX147" fmla="*/ 3256304 w 3527529"/>
              <a:gd name="connsiteY147" fmla="*/ 148609 h 974278"/>
              <a:gd name="connsiteX148" fmla="*/ 3310351 w 3527529"/>
              <a:gd name="connsiteY148" fmla="*/ 229669 h 974278"/>
              <a:gd name="connsiteX149" fmla="*/ 3323863 w 3527529"/>
              <a:gd name="connsiteY149" fmla="*/ 270199 h 974278"/>
              <a:gd name="connsiteX150" fmla="*/ 3350886 w 3527529"/>
              <a:gd name="connsiteY150" fmla="*/ 310729 h 974278"/>
              <a:gd name="connsiteX151" fmla="*/ 3377909 w 3527529"/>
              <a:gd name="connsiteY151" fmla="*/ 553909 h 974278"/>
              <a:gd name="connsiteX152" fmla="*/ 3391421 w 3527529"/>
              <a:gd name="connsiteY152" fmla="*/ 607949 h 974278"/>
              <a:gd name="connsiteX153" fmla="*/ 3418444 w 3527529"/>
              <a:gd name="connsiteY153" fmla="*/ 689008 h 974278"/>
              <a:gd name="connsiteX154" fmla="*/ 3377909 w 3527529"/>
              <a:gd name="connsiteY154" fmla="*/ 891658 h 974278"/>
              <a:gd name="connsiteX155" fmla="*/ 3337374 w 3527529"/>
              <a:gd name="connsiteY155" fmla="*/ 905168 h 974278"/>
              <a:gd name="connsiteX156" fmla="*/ 3188746 w 3527529"/>
              <a:gd name="connsiteY156" fmla="*/ 891658 h 974278"/>
              <a:gd name="connsiteX157" fmla="*/ 3148211 w 3527529"/>
              <a:gd name="connsiteY157" fmla="*/ 878148 h 974278"/>
              <a:gd name="connsiteX158" fmla="*/ 1918652 w 3527529"/>
              <a:gd name="connsiteY158" fmla="*/ 905168 h 974278"/>
              <a:gd name="connsiteX159" fmla="*/ 1715978 w 3527529"/>
              <a:gd name="connsiteY159" fmla="*/ 932188 h 974278"/>
              <a:gd name="connsiteX160" fmla="*/ 1675443 w 3527529"/>
              <a:gd name="connsiteY160" fmla="*/ 945698 h 974278"/>
              <a:gd name="connsiteX161" fmla="*/ 1553838 w 3527529"/>
              <a:gd name="connsiteY161" fmla="*/ 972718 h 974278"/>
              <a:gd name="connsiteX162" fmla="*/ 1148489 w 3527529"/>
              <a:gd name="connsiteY162" fmla="*/ 959208 h 974278"/>
              <a:gd name="connsiteX163" fmla="*/ 1080931 w 3527529"/>
              <a:gd name="connsiteY163" fmla="*/ 878148 h 974278"/>
              <a:gd name="connsiteX164" fmla="*/ 1026884 w 3527529"/>
              <a:gd name="connsiteY164" fmla="*/ 797088 h 974278"/>
              <a:gd name="connsiteX165" fmla="*/ 959326 w 3527529"/>
              <a:gd name="connsiteY165" fmla="*/ 675498 h 974278"/>
              <a:gd name="connsiteX166" fmla="*/ 932303 w 3527529"/>
              <a:gd name="connsiteY166" fmla="*/ 594439 h 974278"/>
              <a:gd name="connsiteX167" fmla="*/ 918791 w 3527529"/>
              <a:gd name="connsiteY167" fmla="*/ 553909 h 974278"/>
              <a:gd name="connsiteX168" fmla="*/ 959326 w 3527529"/>
              <a:gd name="connsiteY168" fmla="*/ 229669 h 974278"/>
              <a:gd name="connsiteX169" fmla="*/ 999861 w 3527529"/>
              <a:gd name="connsiteY169" fmla="*/ 202649 h 974278"/>
              <a:gd name="connsiteX170" fmla="*/ 1067419 w 3527529"/>
              <a:gd name="connsiteY170" fmla="*/ 189139 h 974278"/>
              <a:gd name="connsiteX171" fmla="*/ 1202536 w 3527529"/>
              <a:gd name="connsiteY171" fmla="*/ 202649 h 974278"/>
              <a:gd name="connsiteX172" fmla="*/ 1243071 w 3527529"/>
              <a:gd name="connsiteY172" fmla="*/ 243179 h 974278"/>
              <a:gd name="connsiteX173" fmla="*/ 1270094 w 3527529"/>
              <a:gd name="connsiteY173" fmla="*/ 283709 h 974278"/>
              <a:gd name="connsiteX174" fmla="*/ 1297117 w 3527529"/>
              <a:gd name="connsiteY174" fmla="*/ 378279 h 974278"/>
              <a:gd name="connsiteX175" fmla="*/ 1310629 w 3527529"/>
              <a:gd name="connsiteY175" fmla="*/ 540399 h 974278"/>
              <a:gd name="connsiteX176" fmla="*/ 1337652 w 3527529"/>
              <a:gd name="connsiteY176" fmla="*/ 580929 h 974278"/>
              <a:gd name="connsiteX177" fmla="*/ 1378187 w 3527529"/>
              <a:gd name="connsiteY177" fmla="*/ 716028 h 974278"/>
              <a:gd name="connsiteX178" fmla="*/ 1445745 w 3527529"/>
              <a:gd name="connsiteY178" fmla="*/ 824108 h 974278"/>
              <a:gd name="connsiteX179" fmla="*/ 2094304 w 3527529"/>
              <a:gd name="connsiteY179" fmla="*/ 810598 h 974278"/>
              <a:gd name="connsiteX180" fmla="*/ 2188885 w 3527529"/>
              <a:gd name="connsiteY180" fmla="*/ 797088 h 974278"/>
              <a:gd name="connsiteX181" fmla="*/ 2310490 w 3527529"/>
              <a:gd name="connsiteY181" fmla="*/ 783578 h 974278"/>
              <a:gd name="connsiteX182" fmla="*/ 2364536 w 3527529"/>
              <a:gd name="connsiteY182" fmla="*/ 770068 h 974278"/>
              <a:gd name="connsiteX183" fmla="*/ 2378048 w 3527529"/>
              <a:gd name="connsiteY183" fmla="*/ 729538 h 974278"/>
              <a:gd name="connsiteX184" fmla="*/ 2364536 w 3527529"/>
              <a:gd name="connsiteY184" fmla="*/ 513379 h 974278"/>
              <a:gd name="connsiteX185" fmla="*/ 2351025 w 3527529"/>
              <a:gd name="connsiteY185" fmla="*/ 459339 h 974278"/>
              <a:gd name="connsiteX186" fmla="*/ 2337513 w 3527529"/>
              <a:gd name="connsiteY186" fmla="*/ 391789 h 974278"/>
              <a:gd name="connsiteX187" fmla="*/ 2310490 w 3527529"/>
              <a:gd name="connsiteY187" fmla="*/ 189139 h 974278"/>
              <a:gd name="connsiteX188" fmla="*/ 2337513 w 3527529"/>
              <a:gd name="connsiteY188" fmla="*/ 81060 h 974278"/>
              <a:gd name="connsiteX189" fmla="*/ 2688816 w 3527529"/>
              <a:gd name="connsiteY189" fmla="*/ 0 h 974278"/>
              <a:gd name="connsiteX190" fmla="*/ 3107676 w 3527529"/>
              <a:gd name="connsiteY190" fmla="*/ 13510 h 974278"/>
              <a:gd name="connsiteX191" fmla="*/ 3175235 w 3527529"/>
              <a:gd name="connsiteY191" fmla="*/ 54040 h 974278"/>
              <a:gd name="connsiteX192" fmla="*/ 3296839 w 3527529"/>
              <a:gd name="connsiteY192" fmla="*/ 189139 h 974278"/>
              <a:gd name="connsiteX193" fmla="*/ 3364398 w 3527529"/>
              <a:gd name="connsiteY193" fmla="*/ 243179 h 974278"/>
              <a:gd name="connsiteX194" fmla="*/ 3404933 w 3527529"/>
              <a:gd name="connsiteY194" fmla="*/ 297219 h 974278"/>
              <a:gd name="connsiteX195" fmla="*/ 3472491 w 3527529"/>
              <a:gd name="connsiteY195" fmla="*/ 418809 h 974278"/>
              <a:gd name="connsiteX196" fmla="*/ 3486002 w 3527529"/>
              <a:gd name="connsiteY196" fmla="*/ 553909 h 974278"/>
              <a:gd name="connsiteX197" fmla="*/ 3513026 w 3527529"/>
              <a:gd name="connsiteY197" fmla="*/ 648478 h 974278"/>
              <a:gd name="connsiteX198" fmla="*/ 3526537 w 3527529"/>
              <a:gd name="connsiteY198" fmla="*/ 702518 h 974278"/>
              <a:gd name="connsiteX199" fmla="*/ 3526537 w 3527529"/>
              <a:gd name="connsiteY199" fmla="*/ 756558 h 97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527529" h="974278">
                <a:moveTo>
                  <a:pt x="0" y="472849"/>
                </a:moveTo>
                <a:cubicBezTo>
                  <a:pt x="30434" y="411988"/>
                  <a:pt x="117647" y="231648"/>
                  <a:pt x="148628" y="216159"/>
                </a:cubicBezTo>
                <a:cubicBezTo>
                  <a:pt x="166644" y="207152"/>
                  <a:pt x="185187" y="199131"/>
                  <a:pt x="202675" y="189139"/>
                </a:cubicBezTo>
                <a:cubicBezTo>
                  <a:pt x="216774" y="181083"/>
                  <a:pt x="228686" y="169380"/>
                  <a:pt x="243210" y="162119"/>
                </a:cubicBezTo>
                <a:cubicBezTo>
                  <a:pt x="264813" y="151319"/>
                  <a:pt x="317582" y="140873"/>
                  <a:pt x="337791" y="135100"/>
                </a:cubicBezTo>
                <a:cubicBezTo>
                  <a:pt x="351486" y="131188"/>
                  <a:pt x="364990" y="126590"/>
                  <a:pt x="378326" y="121590"/>
                </a:cubicBezTo>
                <a:cubicBezTo>
                  <a:pt x="401036" y="113075"/>
                  <a:pt x="422653" y="101538"/>
                  <a:pt x="445884" y="94570"/>
                </a:cubicBezTo>
                <a:cubicBezTo>
                  <a:pt x="471558" y="86869"/>
                  <a:pt x="572801" y="71497"/>
                  <a:pt x="594512" y="67550"/>
                </a:cubicBezTo>
                <a:cubicBezTo>
                  <a:pt x="617107" y="63442"/>
                  <a:pt x="639475" y="58148"/>
                  <a:pt x="662070" y="54040"/>
                </a:cubicBezTo>
                <a:cubicBezTo>
                  <a:pt x="706241" y="46010"/>
                  <a:pt x="766196" y="38144"/>
                  <a:pt x="810698" y="27020"/>
                </a:cubicBezTo>
                <a:cubicBezTo>
                  <a:pt x="824515" y="23566"/>
                  <a:pt x="837184" y="15851"/>
                  <a:pt x="851233" y="13510"/>
                </a:cubicBezTo>
                <a:cubicBezTo>
                  <a:pt x="891463" y="6806"/>
                  <a:pt x="932303" y="4503"/>
                  <a:pt x="972838" y="0"/>
                </a:cubicBezTo>
                <a:cubicBezTo>
                  <a:pt x="1062916" y="4503"/>
                  <a:pt x="1153168" y="6319"/>
                  <a:pt x="1243071" y="13510"/>
                </a:cubicBezTo>
                <a:cubicBezTo>
                  <a:pt x="1293328" y="17530"/>
                  <a:pt x="1344946" y="38457"/>
                  <a:pt x="1391699" y="54040"/>
                </a:cubicBezTo>
                <a:cubicBezTo>
                  <a:pt x="1391700" y="54040"/>
                  <a:pt x="1472767" y="81059"/>
                  <a:pt x="1472768" y="81060"/>
                </a:cubicBezTo>
                <a:cubicBezTo>
                  <a:pt x="1565689" y="143000"/>
                  <a:pt x="1523027" y="124832"/>
                  <a:pt x="1594373" y="148609"/>
                </a:cubicBezTo>
                <a:cubicBezTo>
                  <a:pt x="1607885" y="157616"/>
                  <a:pt x="1624214" y="163409"/>
                  <a:pt x="1634908" y="175629"/>
                </a:cubicBezTo>
                <a:cubicBezTo>
                  <a:pt x="1656295" y="200068"/>
                  <a:pt x="1688955" y="256689"/>
                  <a:pt x="1688955" y="256689"/>
                </a:cubicBezTo>
                <a:cubicBezTo>
                  <a:pt x="1693459" y="391789"/>
                  <a:pt x="1691239" y="527280"/>
                  <a:pt x="1702466" y="661988"/>
                </a:cubicBezTo>
                <a:cubicBezTo>
                  <a:pt x="1704832" y="690372"/>
                  <a:pt x="1709349" y="722909"/>
                  <a:pt x="1729490" y="743048"/>
                </a:cubicBezTo>
                <a:lnTo>
                  <a:pt x="1770024" y="783578"/>
                </a:lnTo>
                <a:cubicBezTo>
                  <a:pt x="1819567" y="779075"/>
                  <a:pt x="1869662" y="778712"/>
                  <a:pt x="1918652" y="770068"/>
                </a:cubicBezTo>
                <a:cubicBezTo>
                  <a:pt x="1946703" y="765118"/>
                  <a:pt x="1999722" y="743048"/>
                  <a:pt x="1999722" y="743048"/>
                </a:cubicBezTo>
                <a:cubicBezTo>
                  <a:pt x="2008730" y="734041"/>
                  <a:pt x="2020192" y="726951"/>
                  <a:pt x="2026746" y="716028"/>
                </a:cubicBezTo>
                <a:cubicBezTo>
                  <a:pt x="2034074" y="703817"/>
                  <a:pt x="2039165" y="689697"/>
                  <a:pt x="2040257" y="675498"/>
                </a:cubicBezTo>
                <a:cubicBezTo>
                  <a:pt x="2048209" y="572129"/>
                  <a:pt x="2041884" y="467760"/>
                  <a:pt x="2053769" y="364769"/>
                </a:cubicBezTo>
                <a:cubicBezTo>
                  <a:pt x="2055630" y="348638"/>
                  <a:pt x="2073530" y="338762"/>
                  <a:pt x="2080792" y="324239"/>
                </a:cubicBezTo>
                <a:cubicBezTo>
                  <a:pt x="2087161" y="311502"/>
                  <a:pt x="2090391" y="297402"/>
                  <a:pt x="2094304" y="283709"/>
                </a:cubicBezTo>
                <a:cubicBezTo>
                  <a:pt x="2099405" y="265856"/>
                  <a:pt x="2097515" y="245118"/>
                  <a:pt x="2107815" y="229669"/>
                </a:cubicBezTo>
                <a:cubicBezTo>
                  <a:pt x="2127176" y="200631"/>
                  <a:pt x="2161910" y="202625"/>
                  <a:pt x="2188885" y="189139"/>
                </a:cubicBezTo>
                <a:cubicBezTo>
                  <a:pt x="2203409" y="181878"/>
                  <a:pt x="2214581" y="168713"/>
                  <a:pt x="2229420" y="162119"/>
                </a:cubicBezTo>
                <a:cubicBezTo>
                  <a:pt x="2255450" y="150552"/>
                  <a:pt x="2310490" y="135100"/>
                  <a:pt x="2310490" y="135100"/>
                </a:cubicBezTo>
                <a:cubicBezTo>
                  <a:pt x="2531006" y="153473"/>
                  <a:pt x="2406977" y="127195"/>
                  <a:pt x="2540188" y="175629"/>
                </a:cubicBezTo>
                <a:cubicBezTo>
                  <a:pt x="2566958" y="185362"/>
                  <a:pt x="2621258" y="202649"/>
                  <a:pt x="2621258" y="202649"/>
                </a:cubicBezTo>
                <a:cubicBezTo>
                  <a:pt x="2679808" y="198146"/>
                  <a:pt x="2738639" y="196422"/>
                  <a:pt x="2796909" y="189139"/>
                </a:cubicBezTo>
                <a:cubicBezTo>
                  <a:pt x="2811041" y="187373"/>
                  <a:pt x="2823627" y="179083"/>
                  <a:pt x="2837444" y="175629"/>
                </a:cubicBezTo>
                <a:cubicBezTo>
                  <a:pt x="2890130" y="162459"/>
                  <a:pt x="2946197" y="156235"/>
                  <a:pt x="2999583" y="148609"/>
                </a:cubicBezTo>
                <a:cubicBezTo>
                  <a:pt x="3071645" y="153112"/>
                  <a:pt x="3145286" y="146458"/>
                  <a:pt x="3215770" y="162119"/>
                </a:cubicBezTo>
                <a:cubicBezTo>
                  <a:pt x="3231621" y="165641"/>
                  <a:pt x="3236198" y="187811"/>
                  <a:pt x="3242793" y="202649"/>
                </a:cubicBezTo>
                <a:cubicBezTo>
                  <a:pt x="3254362" y="228676"/>
                  <a:pt x="3269816" y="283709"/>
                  <a:pt x="3269816" y="283709"/>
                </a:cubicBezTo>
                <a:cubicBezTo>
                  <a:pt x="3274320" y="459339"/>
                  <a:pt x="3274970" y="635109"/>
                  <a:pt x="3283328" y="810598"/>
                </a:cubicBezTo>
                <a:cubicBezTo>
                  <a:pt x="3286484" y="876859"/>
                  <a:pt x="3326352" y="831455"/>
                  <a:pt x="3256304" y="878148"/>
                </a:cubicBezTo>
                <a:cubicBezTo>
                  <a:pt x="2665944" y="824485"/>
                  <a:pt x="3053957" y="854741"/>
                  <a:pt x="1743001" y="878148"/>
                </a:cubicBezTo>
                <a:cubicBezTo>
                  <a:pt x="1693262" y="879036"/>
                  <a:pt x="1643873" y="886709"/>
                  <a:pt x="1594373" y="891658"/>
                </a:cubicBezTo>
                <a:cubicBezTo>
                  <a:pt x="1528382" y="898256"/>
                  <a:pt x="1445000" y="907544"/>
                  <a:pt x="1378187" y="918678"/>
                </a:cubicBezTo>
                <a:cubicBezTo>
                  <a:pt x="1355534" y="922453"/>
                  <a:pt x="1333148" y="927685"/>
                  <a:pt x="1310629" y="932188"/>
                </a:cubicBezTo>
                <a:lnTo>
                  <a:pt x="959326" y="918678"/>
                </a:lnTo>
                <a:cubicBezTo>
                  <a:pt x="927053" y="916834"/>
                  <a:pt x="766524" y="896269"/>
                  <a:pt x="729628" y="891658"/>
                </a:cubicBezTo>
                <a:cubicBezTo>
                  <a:pt x="702605" y="882651"/>
                  <a:pt x="668702" y="884778"/>
                  <a:pt x="648559" y="864638"/>
                </a:cubicBezTo>
                <a:cubicBezTo>
                  <a:pt x="639551" y="855631"/>
                  <a:pt x="631726" y="845260"/>
                  <a:pt x="621535" y="837618"/>
                </a:cubicBezTo>
                <a:cubicBezTo>
                  <a:pt x="595553" y="818134"/>
                  <a:pt x="563432" y="806541"/>
                  <a:pt x="540466" y="783578"/>
                </a:cubicBezTo>
                <a:cubicBezTo>
                  <a:pt x="531458" y="774571"/>
                  <a:pt x="524365" y="763111"/>
                  <a:pt x="513442" y="756558"/>
                </a:cubicBezTo>
                <a:cubicBezTo>
                  <a:pt x="501229" y="749231"/>
                  <a:pt x="485646" y="749417"/>
                  <a:pt x="472907" y="743048"/>
                </a:cubicBezTo>
                <a:cubicBezTo>
                  <a:pt x="458383" y="735787"/>
                  <a:pt x="445884" y="725035"/>
                  <a:pt x="432372" y="716028"/>
                </a:cubicBezTo>
                <a:cubicBezTo>
                  <a:pt x="389498" y="651725"/>
                  <a:pt x="415634" y="700770"/>
                  <a:pt x="391838" y="621459"/>
                </a:cubicBezTo>
                <a:cubicBezTo>
                  <a:pt x="383653" y="594178"/>
                  <a:pt x="364814" y="540399"/>
                  <a:pt x="364814" y="540399"/>
                </a:cubicBezTo>
                <a:cubicBezTo>
                  <a:pt x="353473" y="415661"/>
                  <a:pt x="339453" y="356458"/>
                  <a:pt x="364814" y="229669"/>
                </a:cubicBezTo>
                <a:cubicBezTo>
                  <a:pt x="372534" y="191072"/>
                  <a:pt x="406639" y="182702"/>
                  <a:pt x="432372" y="162119"/>
                </a:cubicBezTo>
                <a:cubicBezTo>
                  <a:pt x="457980" y="141636"/>
                  <a:pt x="482406" y="105592"/>
                  <a:pt x="499931" y="81060"/>
                </a:cubicBezTo>
                <a:cubicBezTo>
                  <a:pt x="509370" y="67847"/>
                  <a:pt x="514479" y="50924"/>
                  <a:pt x="526954" y="40530"/>
                </a:cubicBezTo>
                <a:cubicBezTo>
                  <a:pt x="562285" y="11091"/>
                  <a:pt x="606011" y="8509"/>
                  <a:pt x="648559" y="0"/>
                </a:cubicBezTo>
                <a:cubicBezTo>
                  <a:pt x="738636" y="9007"/>
                  <a:pt x="829401" y="12719"/>
                  <a:pt x="918791" y="27020"/>
                </a:cubicBezTo>
                <a:cubicBezTo>
                  <a:pt x="1011862" y="41910"/>
                  <a:pt x="963077" y="52036"/>
                  <a:pt x="1026884" y="94570"/>
                </a:cubicBezTo>
                <a:cubicBezTo>
                  <a:pt x="1038735" y="102470"/>
                  <a:pt x="1054680" y="101711"/>
                  <a:pt x="1067419" y="108080"/>
                </a:cubicBezTo>
                <a:cubicBezTo>
                  <a:pt x="1081943" y="115341"/>
                  <a:pt x="1093115" y="128506"/>
                  <a:pt x="1107954" y="135100"/>
                </a:cubicBezTo>
                <a:cubicBezTo>
                  <a:pt x="1133984" y="146667"/>
                  <a:pt x="1162001" y="153113"/>
                  <a:pt x="1189024" y="162119"/>
                </a:cubicBezTo>
                <a:lnTo>
                  <a:pt x="1229559" y="175629"/>
                </a:lnTo>
                <a:cubicBezTo>
                  <a:pt x="1243071" y="180132"/>
                  <a:pt x="1258243" y="181239"/>
                  <a:pt x="1270094" y="189139"/>
                </a:cubicBezTo>
                <a:lnTo>
                  <a:pt x="1310629" y="216159"/>
                </a:lnTo>
                <a:cubicBezTo>
                  <a:pt x="1319637" y="229669"/>
                  <a:pt x="1331057" y="241851"/>
                  <a:pt x="1337652" y="256689"/>
                </a:cubicBezTo>
                <a:cubicBezTo>
                  <a:pt x="1349221" y="282716"/>
                  <a:pt x="1355667" y="310729"/>
                  <a:pt x="1364675" y="337749"/>
                </a:cubicBezTo>
                <a:cubicBezTo>
                  <a:pt x="1376252" y="372475"/>
                  <a:pt x="1384913" y="394998"/>
                  <a:pt x="1391699" y="432319"/>
                </a:cubicBezTo>
                <a:cubicBezTo>
                  <a:pt x="1397396" y="463649"/>
                  <a:pt x="1399974" y="495479"/>
                  <a:pt x="1405210" y="526889"/>
                </a:cubicBezTo>
                <a:cubicBezTo>
                  <a:pt x="1408985" y="549539"/>
                  <a:pt x="1408452" y="573901"/>
                  <a:pt x="1418722" y="594439"/>
                </a:cubicBezTo>
                <a:cubicBezTo>
                  <a:pt x="1425206" y="607405"/>
                  <a:pt x="1482055" y="657554"/>
                  <a:pt x="1499792" y="661988"/>
                </a:cubicBezTo>
                <a:cubicBezTo>
                  <a:pt x="1529045" y="669300"/>
                  <a:pt x="1775238" y="688317"/>
                  <a:pt x="1783536" y="689008"/>
                </a:cubicBezTo>
                <a:cubicBezTo>
                  <a:pt x="1880011" y="721162"/>
                  <a:pt x="1840904" y="700229"/>
                  <a:pt x="1905141" y="743048"/>
                </a:cubicBezTo>
                <a:cubicBezTo>
                  <a:pt x="1914149" y="756558"/>
                  <a:pt x="1924902" y="769055"/>
                  <a:pt x="1932164" y="783578"/>
                </a:cubicBezTo>
                <a:cubicBezTo>
                  <a:pt x="1938533" y="796315"/>
                  <a:pt x="1935605" y="814039"/>
                  <a:pt x="1945676" y="824108"/>
                </a:cubicBezTo>
                <a:cubicBezTo>
                  <a:pt x="1955748" y="834178"/>
                  <a:pt x="1973472" y="831249"/>
                  <a:pt x="1986211" y="837618"/>
                </a:cubicBezTo>
                <a:cubicBezTo>
                  <a:pt x="2079522" y="884268"/>
                  <a:pt x="1968309" y="850030"/>
                  <a:pt x="2080792" y="878148"/>
                </a:cubicBezTo>
                <a:cubicBezTo>
                  <a:pt x="2197893" y="873645"/>
                  <a:pt x="2315167" y="872432"/>
                  <a:pt x="2432095" y="864638"/>
                </a:cubicBezTo>
                <a:cubicBezTo>
                  <a:pt x="2450624" y="863403"/>
                  <a:pt x="2468013" y="855156"/>
                  <a:pt x="2486141" y="851128"/>
                </a:cubicBezTo>
                <a:cubicBezTo>
                  <a:pt x="2508559" y="846147"/>
                  <a:pt x="2531419" y="843187"/>
                  <a:pt x="2553699" y="837618"/>
                </a:cubicBezTo>
                <a:cubicBezTo>
                  <a:pt x="2567516" y="834164"/>
                  <a:pt x="2580417" y="827562"/>
                  <a:pt x="2594234" y="824108"/>
                </a:cubicBezTo>
                <a:cubicBezTo>
                  <a:pt x="2616514" y="818539"/>
                  <a:pt x="2639374" y="815579"/>
                  <a:pt x="2661792" y="810598"/>
                </a:cubicBezTo>
                <a:cubicBezTo>
                  <a:pt x="2679920" y="806570"/>
                  <a:pt x="2697823" y="801591"/>
                  <a:pt x="2715839" y="797088"/>
                </a:cubicBezTo>
                <a:cubicBezTo>
                  <a:pt x="2705510" y="683483"/>
                  <a:pt x="2709506" y="642989"/>
                  <a:pt x="2675304" y="540399"/>
                </a:cubicBezTo>
                <a:cubicBezTo>
                  <a:pt x="2670800" y="526889"/>
                  <a:pt x="2665539" y="513608"/>
                  <a:pt x="2661792" y="499869"/>
                </a:cubicBezTo>
                <a:cubicBezTo>
                  <a:pt x="2652020" y="464042"/>
                  <a:pt x="2634769" y="391789"/>
                  <a:pt x="2634769" y="391789"/>
                </a:cubicBezTo>
                <a:cubicBezTo>
                  <a:pt x="2622710" y="295325"/>
                  <a:pt x="2606027" y="222175"/>
                  <a:pt x="2634769" y="121590"/>
                </a:cubicBezTo>
                <a:cubicBezTo>
                  <a:pt x="2639231" y="105977"/>
                  <a:pt x="2660043" y="100119"/>
                  <a:pt x="2675304" y="94570"/>
                </a:cubicBezTo>
                <a:cubicBezTo>
                  <a:pt x="2710208" y="81879"/>
                  <a:pt x="2748163" y="79293"/>
                  <a:pt x="2783397" y="67550"/>
                </a:cubicBezTo>
                <a:lnTo>
                  <a:pt x="2864467" y="40530"/>
                </a:lnTo>
                <a:cubicBezTo>
                  <a:pt x="2941033" y="45033"/>
                  <a:pt x="3018315" y="42664"/>
                  <a:pt x="3094165" y="54040"/>
                </a:cubicBezTo>
                <a:cubicBezTo>
                  <a:pt x="3110224" y="56449"/>
                  <a:pt x="3119295" y="75926"/>
                  <a:pt x="3134700" y="81060"/>
                </a:cubicBezTo>
                <a:cubicBezTo>
                  <a:pt x="3160690" y="89722"/>
                  <a:pt x="3188747" y="90067"/>
                  <a:pt x="3215770" y="94570"/>
                </a:cubicBezTo>
                <a:cubicBezTo>
                  <a:pt x="3265861" y="124621"/>
                  <a:pt x="3289387" y="131308"/>
                  <a:pt x="3323863" y="175629"/>
                </a:cubicBezTo>
                <a:cubicBezTo>
                  <a:pt x="3343802" y="201262"/>
                  <a:pt x="3359894" y="229669"/>
                  <a:pt x="3377909" y="256689"/>
                </a:cubicBezTo>
                <a:lnTo>
                  <a:pt x="3404933" y="297219"/>
                </a:lnTo>
                <a:cubicBezTo>
                  <a:pt x="3441177" y="405944"/>
                  <a:pt x="3436002" y="373830"/>
                  <a:pt x="3404933" y="580929"/>
                </a:cubicBezTo>
                <a:cubicBezTo>
                  <a:pt x="3400781" y="608608"/>
                  <a:pt x="3353161" y="614444"/>
                  <a:pt x="3337374" y="621459"/>
                </a:cubicBezTo>
                <a:cubicBezTo>
                  <a:pt x="3309765" y="633728"/>
                  <a:pt x="3284356" y="650769"/>
                  <a:pt x="3256304" y="661988"/>
                </a:cubicBezTo>
                <a:cubicBezTo>
                  <a:pt x="3239062" y="668884"/>
                  <a:pt x="3219875" y="669626"/>
                  <a:pt x="3202258" y="675498"/>
                </a:cubicBezTo>
                <a:cubicBezTo>
                  <a:pt x="3059051" y="723228"/>
                  <a:pt x="3215341" y="686630"/>
                  <a:pt x="3053630" y="716028"/>
                </a:cubicBezTo>
                <a:cubicBezTo>
                  <a:pt x="3031035" y="720136"/>
                  <a:pt x="3008352" y="723969"/>
                  <a:pt x="2986072" y="729538"/>
                </a:cubicBezTo>
                <a:cubicBezTo>
                  <a:pt x="2954262" y="737489"/>
                  <a:pt x="2924215" y="754513"/>
                  <a:pt x="2891490" y="756558"/>
                </a:cubicBezTo>
                <a:cubicBezTo>
                  <a:pt x="2707136" y="768079"/>
                  <a:pt x="2522172" y="765565"/>
                  <a:pt x="2337513" y="770068"/>
                </a:cubicBezTo>
                <a:lnTo>
                  <a:pt x="2256443" y="783578"/>
                </a:lnTo>
                <a:cubicBezTo>
                  <a:pt x="2233848" y="787686"/>
                  <a:pt x="2211649" y="794053"/>
                  <a:pt x="2188885" y="797088"/>
                </a:cubicBezTo>
                <a:cubicBezTo>
                  <a:pt x="2077356" y="811957"/>
                  <a:pt x="1911723" y="820141"/>
                  <a:pt x="1810559" y="824108"/>
                </a:cubicBezTo>
                <a:lnTo>
                  <a:pt x="1364675" y="837618"/>
                </a:lnTo>
                <a:cubicBezTo>
                  <a:pt x="1171008" y="833115"/>
                  <a:pt x="976983" y="836714"/>
                  <a:pt x="783675" y="824108"/>
                </a:cubicBezTo>
                <a:cubicBezTo>
                  <a:pt x="767471" y="823051"/>
                  <a:pt x="755615" y="807483"/>
                  <a:pt x="743140" y="797088"/>
                </a:cubicBezTo>
                <a:cubicBezTo>
                  <a:pt x="720680" y="778373"/>
                  <a:pt x="688087" y="744160"/>
                  <a:pt x="675582" y="716028"/>
                </a:cubicBezTo>
                <a:cubicBezTo>
                  <a:pt x="664013" y="690002"/>
                  <a:pt x="657567" y="661989"/>
                  <a:pt x="648559" y="634969"/>
                </a:cubicBezTo>
                <a:lnTo>
                  <a:pt x="635047" y="594439"/>
                </a:lnTo>
                <a:cubicBezTo>
                  <a:pt x="639551" y="472849"/>
                  <a:pt x="640465" y="351073"/>
                  <a:pt x="648559" y="229669"/>
                </a:cubicBezTo>
                <a:cubicBezTo>
                  <a:pt x="649506" y="215460"/>
                  <a:pt x="653173" y="200259"/>
                  <a:pt x="662070" y="189139"/>
                </a:cubicBezTo>
                <a:cubicBezTo>
                  <a:pt x="679231" y="167690"/>
                  <a:pt x="718095" y="155439"/>
                  <a:pt x="743140" y="148609"/>
                </a:cubicBezTo>
                <a:cubicBezTo>
                  <a:pt x="792719" y="135089"/>
                  <a:pt x="864773" y="117082"/>
                  <a:pt x="918791" y="108080"/>
                </a:cubicBezTo>
                <a:cubicBezTo>
                  <a:pt x="1017416" y="91645"/>
                  <a:pt x="1052268" y="91035"/>
                  <a:pt x="1162001" y="81060"/>
                </a:cubicBezTo>
                <a:cubicBezTo>
                  <a:pt x="1279102" y="85563"/>
                  <a:pt x="1396393" y="86508"/>
                  <a:pt x="1513303" y="94570"/>
                </a:cubicBezTo>
                <a:cubicBezTo>
                  <a:pt x="1527512" y="95550"/>
                  <a:pt x="1541625" y="100753"/>
                  <a:pt x="1553838" y="108080"/>
                </a:cubicBezTo>
                <a:cubicBezTo>
                  <a:pt x="1564761" y="114633"/>
                  <a:pt x="1571854" y="126093"/>
                  <a:pt x="1580862" y="135100"/>
                </a:cubicBezTo>
                <a:cubicBezTo>
                  <a:pt x="1585366" y="148610"/>
                  <a:pt x="1588004" y="162892"/>
                  <a:pt x="1594373" y="175629"/>
                </a:cubicBezTo>
                <a:cubicBezTo>
                  <a:pt x="1601635" y="190152"/>
                  <a:pt x="1614801" y="201321"/>
                  <a:pt x="1621396" y="216159"/>
                </a:cubicBezTo>
                <a:cubicBezTo>
                  <a:pt x="1632965" y="242186"/>
                  <a:pt x="1648420" y="297219"/>
                  <a:pt x="1648420" y="297219"/>
                </a:cubicBezTo>
                <a:cubicBezTo>
                  <a:pt x="1652924" y="324239"/>
                  <a:pt x="1660109" y="350947"/>
                  <a:pt x="1661931" y="378279"/>
                </a:cubicBezTo>
                <a:cubicBezTo>
                  <a:pt x="1669127" y="486213"/>
                  <a:pt x="1655012" y="596291"/>
                  <a:pt x="1675443" y="702518"/>
                </a:cubicBezTo>
                <a:cubicBezTo>
                  <a:pt x="1679104" y="721552"/>
                  <a:pt x="1771717" y="739671"/>
                  <a:pt x="1783536" y="743048"/>
                </a:cubicBezTo>
                <a:cubicBezTo>
                  <a:pt x="1797231" y="746960"/>
                  <a:pt x="1810058" y="754011"/>
                  <a:pt x="1824071" y="756558"/>
                </a:cubicBezTo>
                <a:cubicBezTo>
                  <a:pt x="1908041" y="771823"/>
                  <a:pt x="2012386" y="774477"/>
                  <a:pt x="2094304" y="783578"/>
                </a:cubicBezTo>
                <a:cubicBezTo>
                  <a:pt x="2181350" y="793249"/>
                  <a:pt x="2157161" y="795116"/>
                  <a:pt x="2229420" y="810598"/>
                </a:cubicBezTo>
                <a:cubicBezTo>
                  <a:pt x="2274331" y="820221"/>
                  <a:pt x="2364536" y="837618"/>
                  <a:pt x="2364536" y="837618"/>
                </a:cubicBezTo>
                <a:cubicBezTo>
                  <a:pt x="2468125" y="833115"/>
                  <a:pt x="2571922" y="832059"/>
                  <a:pt x="2675304" y="824108"/>
                </a:cubicBezTo>
                <a:cubicBezTo>
                  <a:pt x="2689504" y="823016"/>
                  <a:pt x="2702022" y="814052"/>
                  <a:pt x="2715839" y="810598"/>
                </a:cubicBezTo>
                <a:cubicBezTo>
                  <a:pt x="2753609" y="801157"/>
                  <a:pt x="2828327" y="789601"/>
                  <a:pt x="2864467" y="783578"/>
                </a:cubicBezTo>
                <a:cubicBezTo>
                  <a:pt x="2873475" y="770068"/>
                  <a:pt x="2890333" y="759244"/>
                  <a:pt x="2891490" y="743048"/>
                </a:cubicBezTo>
                <a:cubicBezTo>
                  <a:pt x="2897399" y="660339"/>
                  <a:pt x="2882168" y="611191"/>
                  <a:pt x="2864467" y="540399"/>
                </a:cubicBezTo>
                <a:cubicBezTo>
                  <a:pt x="2868971" y="495366"/>
                  <a:pt x="2869637" y="449782"/>
                  <a:pt x="2877979" y="405299"/>
                </a:cubicBezTo>
                <a:cubicBezTo>
                  <a:pt x="2883229" y="377305"/>
                  <a:pt x="2905002" y="324239"/>
                  <a:pt x="2905002" y="324239"/>
                </a:cubicBezTo>
                <a:cubicBezTo>
                  <a:pt x="2884582" y="242571"/>
                  <a:pt x="2897361" y="287809"/>
                  <a:pt x="2864467" y="189139"/>
                </a:cubicBezTo>
                <a:lnTo>
                  <a:pt x="2850955" y="148609"/>
                </a:lnTo>
                <a:cubicBezTo>
                  <a:pt x="2894365" y="105207"/>
                  <a:pt x="2860878" y="129422"/>
                  <a:pt x="2932025" y="108080"/>
                </a:cubicBezTo>
                <a:cubicBezTo>
                  <a:pt x="2959309" y="99896"/>
                  <a:pt x="3013095" y="81060"/>
                  <a:pt x="3013095" y="81060"/>
                </a:cubicBezTo>
                <a:cubicBezTo>
                  <a:pt x="3024075" y="82058"/>
                  <a:pt x="3157997" y="82792"/>
                  <a:pt x="3202258" y="108080"/>
                </a:cubicBezTo>
                <a:cubicBezTo>
                  <a:pt x="3221810" y="119251"/>
                  <a:pt x="3238289" y="135099"/>
                  <a:pt x="3256304" y="148609"/>
                </a:cubicBezTo>
                <a:cubicBezTo>
                  <a:pt x="3288432" y="244978"/>
                  <a:pt x="3242877" y="128470"/>
                  <a:pt x="3310351" y="229669"/>
                </a:cubicBezTo>
                <a:cubicBezTo>
                  <a:pt x="3318251" y="241518"/>
                  <a:pt x="3317494" y="257462"/>
                  <a:pt x="3323863" y="270199"/>
                </a:cubicBezTo>
                <a:cubicBezTo>
                  <a:pt x="3331125" y="284722"/>
                  <a:pt x="3341878" y="297219"/>
                  <a:pt x="3350886" y="310729"/>
                </a:cubicBezTo>
                <a:cubicBezTo>
                  <a:pt x="3384088" y="443518"/>
                  <a:pt x="3348240" y="286917"/>
                  <a:pt x="3377909" y="553909"/>
                </a:cubicBezTo>
                <a:cubicBezTo>
                  <a:pt x="3379960" y="572363"/>
                  <a:pt x="3386085" y="590164"/>
                  <a:pt x="3391421" y="607949"/>
                </a:cubicBezTo>
                <a:cubicBezTo>
                  <a:pt x="3399606" y="635229"/>
                  <a:pt x="3418444" y="689008"/>
                  <a:pt x="3418444" y="689008"/>
                </a:cubicBezTo>
                <a:cubicBezTo>
                  <a:pt x="3414147" y="744864"/>
                  <a:pt x="3444244" y="851862"/>
                  <a:pt x="3377909" y="891658"/>
                </a:cubicBezTo>
                <a:cubicBezTo>
                  <a:pt x="3365696" y="898985"/>
                  <a:pt x="3350886" y="900665"/>
                  <a:pt x="3337374" y="905168"/>
                </a:cubicBezTo>
                <a:cubicBezTo>
                  <a:pt x="3287831" y="900665"/>
                  <a:pt x="3237993" y="898692"/>
                  <a:pt x="3188746" y="891658"/>
                </a:cubicBezTo>
                <a:cubicBezTo>
                  <a:pt x="3174647" y="889644"/>
                  <a:pt x="3162453" y="877997"/>
                  <a:pt x="3148211" y="878148"/>
                </a:cubicBezTo>
                <a:cubicBezTo>
                  <a:pt x="2738282" y="882508"/>
                  <a:pt x="2328505" y="896161"/>
                  <a:pt x="1918652" y="905168"/>
                </a:cubicBezTo>
                <a:cubicBezTo>
                  <a:pt x="1851094" y="914175"/>
                  <a:pt x="1783207" y="920985"/>
                  <a:pt x="1715978" y="932188"/>
                </a:cubicBezTo>
                <a:cubicBezTo>
                  <a:pt x="1701929" y="934529"/>
                  <a:pt x="1689138" y="941786"/>
                  <a:pt x="1675443" y="945698"/>
                </a:cubicBezTo>
                <a:cubicBezTo>
                  <a:pt x="1630920" y="958417"/>
                  <a:pt x="1600274" y="963432"/>
                  <a:pt x="1553838" y="972718"/>
                </a:cubicBezTo>
                <a:cubicBezTo>
                  <a:pt x="1418722" y="968215"/>
                  <a:pt x="1281056" y="985718"/>
                  <a:pt x="1148489" y="959208"/>
                </a:cubicBezTo>
                <a:cubicBezTo>
                  <a:pt x="1113998" y="952311"/>
                  <a:pt x="1102037" y="906286"/>
                  <a:pt x="1080931" y="878148"/>
                </a:cubicBezTo>
                <a:cubicBezTo>
                  <a:pt x="1061444" y="852169"/>
                  <a:pt x="1044321" y="824485"/>
                  <a:pt x="1026884" y="797088"/>
                </a:cubicBezTo>
                <a:cubicBezTo>
                  <a:pt x="1008430" y="768092"/>
                  <a:pt x="973213" y="710210"/>
                  <a:pt x="959326" y="675498"/>
                </a:cubicBezTo>
                <a:cubicBezTo>
                  <a:pt x="948747" y="649054"/>
                  <a:pt x="941311" y="621459"/>
                  <a:pt x="932303" y="594439"/>
                </a:cubicBezTo>
                <a:lnTo>
                  <a:pt x="918791" y="553909"/>
                </a:lnTo>
                <a:cubicBezTo>
                  <a:pt x="921480" y="497454"/>
                  <a:pt x="881770" y="307216"/>
                  <a:pt x="959326" y="229669"/>
                </a:cubicBezTo>
                <a:cubicBezTo>
                  <a:pt x="970809" y="218187"/>
                  <a:pt x="984656" y="208350"/>
                  <a:pt x="999861" y="202649"/>
                </a:cubicBezTo>
                <a:cubicBezTo>
                  <a:pt x="1021364" y="194586"/>
                  <a:pt x="1044900" y="193642"/>
                  <a:pt x="1067419" y="189139"/>
                </a:cubicBezTo>
                <a:cubicBezTo>
                  <a:pt x="1112458" y="193642"/>
                  <a:pt x="1159274" y="189339"/>
                  <a:pt x="1202536" y="202649"/>
                </a:cubicBezTo>
                <a:cubicBezTo>
                  <a:pt x="1220798" y="208268"/>
                  <a:pt x="1230838" y="228501"/>
                  <a:pt x="1243071" y="243179"/>
                </a:cubicBezTo>
                <a:cubicBezTo>
                  <a:pt x="1253467" y="255652"/>
                  <a:pt x="1262832" y="269186"/>
                  <a:pt x="1270094" y="283709"/>
                </a:cubicBezTo>
                <a:cubicBezTo>
                  <a:pt x="1279788" y="303094"/>
                  <a:pt x="1292787" y="360959"/>
                  <a:pt x="1297117" y="378279"/>
                </a:cubicBezTo>
                <a:cubicBezTo>
                  <a:pt x="1301621" y="432319"/>
                  <a:pt x="1299993" y="487225"/>
                  <a:pt x="1310629" y="540399"/>
                </a:cubicBezTo>
                <a:cubicBezTo>
                  <a:pt x="1313814" y="556321"/>
                  <a:pt x="1331255" y="566005"/>
                  <a:pt x="1337652" y="580929"/>
                </a:cubicBezTo>
                <a:cubicBezTo>
                  <a:pt x="1363540" y="641327"/>
                  <a:pt x="1336905" y="649985"/>
                  <a:pt x="1378187" y="716028"/>
                </a:cubicBezTo>
                <a:lnTo>
                  <a:pt x="1445745" y="824108"/>
                </a:lnTo>
                <a:lnTo>
                  <a:pt x="2094304" y="810598"/>
                </a:lnTo>
                <a:cubicBezTo>
                  <a:pt x="2126130" y="809441"/>
                  <a:pt x="2157284" y="801038"/>
                  <a:pt x="2188885" y="797088"/>
                </a:cubicBezTo>
                <a:cubicBezTo>
                  <a:pt x="2229355" y="792030"/>
                  <a:pt x="2269955" y="788081"/>
                  <a:pt x="2310490" y="783578"/>
                </a:cubicBezTo>
                <a:cubicBezTo>
                  <a:pt x="2328505" y="779075"/>
                  <a:pt x="2350035" y="781668"/>
                  <a:pt x="2364536" y="770068"/>
                </a:cubicBezTo>
                <a:cubicBezTo>
                  <a:pt x="2375657" y="761172"/>
                  <a:pt x="2378048" y="743779"/>
                  <a:pt x="2378048" y="729538"/>
                </a:cubicBezTo>
                <a:cubicBezTo>
                  <a:pt x="2378048" y="657344"/>
                  <a:pt x="2371720" y="585214"/>
                  <a:pt x="2364536" y="513379"/>
                </a:cubicBezTo>
                <a:cubicBezTo>
                  <a:pt x="2362688" y="494903"/>
                  <a:pt x="2355053" y="477465"/>
                  <a:pt x="2351025" y="459339"/>
                </a:cubicBezTo>
                <a:cubicBezTo>
                  <a:pt x="2346043" y="436923"/>
                  <a:pt x="2341288" y="414439"/>
                  <a:pt x="2337513" y="391789"/>
                </a:cubicBezTo>
                <a:cubicBezTo>
                  <a:pt x="2328194" y="335880"/>
                  <a:pt x="2317318" y="243756"/>
                  <a:pt x="2310490" y="189139"/>
                </a:cubicBezTo>
                <a:cubicBezTo>
                  <a:pt x="2319498" y="153113"/>
                  <a:pt x="2308514" y="104257"/>
                  <a:pt x="2337513" y="81060"/>
                </a:cubicBezTo>
                <a:cubicBezTo>
                  <a:pt x="2392816" y="36823"/>
                  <a:pt x="2623752" y="10009"/>
                  <a:pt x="2688816" y="0"/>
                </a:cubicBezTo>
                <a:cubicBezTo>
                  <a:pt x="2828436" y="4503"/>
                  <a:pt x="2968838" y="-1915"/>
                  <a:pt x="3107676" y="13510"/>
                </a:cubicBezTo>
                <a:cubicBezTo>
                  <a:pt x="3133777" y="16410"/>
                  <a:pt x="3155059" y="37229"/>
                  <a:pt x="3175235" y="54040"/>
                </a:cubicBezTo>
                <a:cubicBezTo>
                  <a:pt x="3324143" y="178114"/>
                  <a:pt x="3229479" y="104950"/>
                  <a:pt x="3296839" y="189139"/>
                </a:cubicBezTo>
                <a:cubicBezTo>
                  <a:pt x="3350320" y="255982"/>
                  <a:pt x="3294175" y="172965"/>
                  <a:pt x="3364398" y="243179"/>
                </a:cubicBezTo>
                <a:cubicBezTo>
                  <a:pt x="3380321" y="259100"/>
                  <a:pt x="3392019" y="278773"/>
                  <a:pt x="3404933" y="297219"/>
                </a:cubicBezTo>
                <a:cubicBezTo>
                  <a:pt x="3464063" y="381680"/>
                  <a:pt x="3449943" y="351175"/>
                  <a:pt x="3472491" y="418809"/>
                </a:cubicBezTo>
                <a:cubicBezTo>
                  <a:pt x="3476995" y="463842"/>
                  <a:pt x="3479601" y="509106"/>
                  <a:pt x="3486002" y="553909"/>
                </a:cubicBezTo>
                <a:cubicBezTo>
                  <a:pt x="3492037" y="596149"/>
                  <a:pt x="3502025" y="609980"/>
                  <a:pt x="3513026" y="648478"/>
                </a:cubicBezTo>
                <a:cubicBezTo>
                  <a:pt x="3518128" y="666331"/>
                  <a:pt x="3524234" y="684094"/>
                  <a:pt x="3526537" y="702518"/>
                </a:cubicBezTo>
                <a:cubicBezTo>
                  <a:pt x="3528771" y="720392"/>
                  <a:pt x="3526537" y="738545"/>
                  <a:pt x="3526537" y="7565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9552" y="5589240"/>
            <a:ext cx="362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</a:t>
            </a:r>
            <a:r>
              <a:rPr kumimoji="1" lang="en-US" altLang="zh-CN" dirty="0" smtClean="0"/>
              <a:t>emory references of CSR and CSR5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724128" y="558924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Memory references of CVR</a:t>
            </a:r>
            <a:endParaRPr kumimoji="1" lang="zh-CN" altLang="en-US" dirty="0"/>
          </a:p>
        </p:txBody>
      </p:sp>
      <p:sp>
        <p:nvSpPr>
          <p:cNvPr id="4" name="任意形状 3"/>
          <p:cNvSpPr/>
          <p:nvPr/>
        </p:nvSpPr>
        <p:spPr>
          <a:xfrm>
            <a:off x="5324231" y="1367692"/>
            <a:ext cx="3477846" cy="615462"/>
          </a:xfrm>
          <a:custGeom>
            <a:avLst/>
            <a:gdLst>
              <a:gd name="connsiteX0" fmla="*/ 0 w 3477846"/>
              <a:gd name="connsiteY0" fmla="*/ 566616 h 615462"/>
              <a:gd name="connsiteX1" fmla="*/ 654538 w 3477846"/>
              <a:gd name="connsiteY1" fmla="*/ 556846 h 615462"/>
              <a:gd name="connsiteX2" fmla="*/ 1045307 w 3477846"/>
              <a:gd name="connsiteY2" fmla="*/ 576385 h 615462"/>
              <a:gd name="connsiteX3" fmla="*/ 1074615 w 3477846"/>
              <a:gd name="connsiteY3" fmla="*/ 586154 h 615462"/>
              <a:gd name="connsiteX4" fmla="*/ 1201615 w 3477846"/>
              <a:gd name="connsiteY4" fmla="*/ 576385 h 615462"/>
              <a:gd name="connsiteX5" fmla="*/ 1260231 w 3477846"/>
              <a:gd name="connsiteY5" fmla="*/ 556846 h 615462"/>
              <a:gd name="connsiteX6" fmla="*/ 1367692 w 3477846"/>
              <a:gd name="connsiteY6" fmla="*/ 537308 h 615462"/>
              <a:gd name="connsiteX7" fmla="*/ 1426307 w 3477846"/>
              <a:gd name="connsiteY7" fmla="*/ 527539 h 615462"/>
              <a:gd name="connsiteX8" fmla="*/ 2559538 w 3477846"/>
              <a:gd name="connsiteY8" fmla="*/ 517770 h 615462"/>
              <a:gd name="connsiteX9" fmla="*/ 2745154 w 3477846"/>
              <a:gd name="connsiteY9" fmla="*/ 508000 h 615462"/>
              <a:gd name="connsiteX10" fmla="*/ 2754923 w 3477846"/>
              <a:gd name="connsiteY10" fmla="*/ 478693 h 615462"/>
              <a:gd name="connsiteX11" fmla="*/ 2784231 w 3477846"/>
              <a:gd name="connsiteY11" fmla="*/ 283308 h 615462"/>
              <a:gd name="connsiteX12" fmla="*/ 2803769 w 3477846"/>
              <a:gd name="connsiteY12" fmla="*/ 146539 h 615462"/>
              <a:gd name="connsiteX13" fmla="*/ 2833077 w 3477846"/>
              <a:gd name="connsiteY13" fmla="*/ 97693 h 615462"/>
              <a:gd name="connsiteX14" fmla="*/ 2852615 w 3477846"/>
              <a:gd name="connsiteY14" fmla="*/ 58616 h 615462"/>
              <a:gd name="connsiteX15" fmla="*/ 2911231 w 3477846"/>
              <a:gd name="connsiteY15" fmla="*/ 0 h 615462"/>
              <a:gd name="connsiteX16" fmla="*/ 3048000 w 3477846"/>
              <a:gd name="connsiteY16" fmla="*/ 19539 h 615462"/>
              <a:gd name="connsiteX17" fmla="*/ 3135923 w 3477846"/>
              <a:gd name="connsiteY17" fmla="*/ 68385 h 615462"/>
              <a:gd name="connsiteX18" fmla="*/ 3175000 w 3477846"/>
              <a:gd name="connsiteY18" fmla="*/ 97693 h 615462"/>
              <a:gd name="connsiteX19" fmla="*/ 3204307 w 3477846"/>
              <a:gd name="connsiteY19" fmla="*/ 117231 h 615462"/>
              <a:gd name="connsiteX20" fmla="*/ 3253154 w 3477846"/>
              <a:gd name="connsiteY20" fmla="*/ 156308 h 615462"/>
              <a:gd name="connsiteX21" fmla="*/ 3292231 w 3477846"/>
              <a:gd name="connsiteY21" fmla="*/ 175846 h 615462"/>
              <a:gd name="connsiteX22" fmla="*/ 3341077 w 3477846"/>
              <a:gd name="connsiteY22" fmla="*/ 214923 h 615462"/>
              <a:gd name="connsiteX23" fmla="*/ 3380154 w 3477846"/>
              <a:gd name="connsiteY23" fmla="*/ 293077 h 615462"/>
              <a:gd name="connsiteX24" fmla="*/ 3409461 w 3477846"/>
              <a:gd name="connsiteY24" fmla="*/ 351693 h 615462"/>
              <a:gd name="connsiteX25" fmla="*/ 3399692 w 3477846"/>
              <a:gd name="connsiteY25" fmla="*/ 459154 h 615462"/>
              <a:gd name="connsiteX26" fmla="*/ 3360615 w 3477846"/>
              <a:gd name="connsiteY26" fmla="*/ 517770 h 615462"/>
              <a:gd name="connsiteX27" fmla="*/ 3341077 w 3477846"/>
              <a:gd name="connsiteY27" fmla="*/ 547077 h 615462"/>
              <a:gd name="connsiteX28" fmla="*/ 3350846 w 3477846"/>
              <a:gd name="connsiteY28" fmla="*/ 595923 h 615462"/>
              <a:gd name="connsiteX29" fmla="*/ 3409461 w 3477846"/>
              <a:gd name="connsiteY29" fmla="*/ 615462 h 615462"/>
              <a:gd name="connsiteX30" fmla="*/ 3477846 w 3477846"/>
              <a:gd name="connsiteY30" fmla="*/ 595923 h 61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77846" h="615462">
                <a:moveTo>
                  <a:pt x="0" y="566616"/>
                </a:moveTo>
                <a:lnTo>
                  <a:pt x="654538" y="556846"/>
                </a:lnTo>
                <a:cubicBezTo>
                  <a:pt x="725220" y="556846"/>
                  <a:pt x="927732" y="550258"/>
                  <a:pt x="1045307" y="576385"/>
                </a:cubicBezTo>
                <a:cubicBezTo>
                  <a:pt x="1055360" y="578619"/>
                  <a:pt x="1064846" y="582898"/>
                  <a:pt x="1074615" y="586154"/>
                </a:cubicBezTo>
                <a:cubicBezTo>
                  <a:pt x="1116948" y="582898"/>
                  <a:pt x="1159676" y="583007"/>
                  <a:pt x="1201615" y="576385"/>
                </a:cubicBezTo>
                <a:cubicBezTo>
                  <a:pt x="1221959" y="573173"/>
                  <a:pt x="1240250" y="561841"/>
                  <a:pt x="1260231" y="556846"/>
                </a:cubicBezTo>
                <a:cubicBezTo>
                  <a:pt x="1327089" y="540132"/>
                  <a:pt x="1276681" y="551309"/>
                  <a:pt x="1367692" y="537308"/>
                </a:cubicBezTo>
                <a:cubicBezTo>
                  <a:pt x="1387270" y="534296"/>
                  <a:pt x="1406502" y="527864"/>
                  <a:pt x="1426307" y="527539"/>
                </a:cubicBezTo>
                <a:lnTo>
                  <a:pt x="2559538" y="517770"/>
                </a:lnTo>
                <a:cubicBezTo>
                  <a:pt x="2621410" y="514513"/>
                  <a:pt x="2684400" y="520151"/>
                  <a:pt x="2745154" y="508000"/>
                </a:cubicBezTo>
                <a:cubicBezTo>
                  <a:pt x="2755251" y="505981"/>
                  <a:pt x="2752904" y="488790"/>
                  <a:pt x="2754923" y="478693"/>
                </a:cubicBezTo>
                <a:cubicBezTo>
                  <a:pt x="2774879" y="378912"/>
                  <a:pt x="2772130" y="372045"/>
                  <a:pt x="2784231" y="283308"/>
                </a:cubicBezTo>
                <a:cubicBezTo>
                  <a:pt x="2790453" y="237678"/>
                  <a:pt x="2780075" y="186029"/>
                  <a:pt x="2803769" y="146539"/>
                </a:cubicBezTo>
                <a:cubicBezTo>
                  <a:pt x="2813538" y="130257"/>
                  <a:pt x="2823856" y="114291"/>
                  <a:pt x="2833077" y="97693"/>
                </a:cubicBezTo>
                <a:cubicBezTo>
                  <a:pt x="2840149" y="84963"/>
                  <a:pt x="2843518" y="69988"/>
                  <a:pt x="2852615" y="58616"/>
                </a:cubicBezTo>
                <a:cubicBezTo>
                  <a:pt x="2869876" y="37039"/>
                  <a:pt x="2911231" y="0"/>
                  <a:pt x="2911231" y="0"/>
                </a:cubicBezTo>
                <a:cubicBezTo>
                  <a:pt x="2922982" y="1068"/>
                  <a:pt x="3014908" y="1155"/>
                  <a:pt x="3048000" y="19539"/>
                </a:cubicBezTo>
                <a:cubicBezTo>
                  <a:pt x="3148775" y="75525"/>
                  <a:pt x="3069606" y="46280"/>
                  <a:pt x="3135923" y="68385"/>
                </a:cubicBezTo>
                <a:cubicBezTo>
                  <a:pt x="3148949" y="78154"/>
                  <a:pt x="3161751" y="88229"/>
                  <a:pt x="3175000" y="97693"/>
                </a:cubicBezTo>
                <a:cubicBezTo>
                  <a:pt x="3184554" y="104517"/>
                  <a:pt x="3195139" y="109897"/>
                  <a:pt x="3204307" y="117231"/>
                </a:cubicBezTo>
                <a:cubicBezTo>
                  <a:pt x="3244424" y="149324"/>
                  <a:pt x="3200535" y="126241"/>
                  <a:pt x="3253154" y="156308"/>
                </a:cubicBezTo>
                <a:cubicBezTo>
                  <a:pt x="3265798" y="163533"/>
                  <a:pt x="3279587" y="168621"/>
                  <a:pt x="3292231" y="175846"/>
                </a:cubicBezTo>
                <a:cubicBezTo>
                  <a:pt x="3320982" y="192276"/>
                  <a:pt x="3319683" y="193530"/>
                  <a:pt x="3341077" y="214923"/>
                </a:cubicBezTo>
                <a:cubicBezTo>
                  <a:pt x="3354103" y="240974"/>
                  <a:pt x="3370944" y="265445"/>
                  <a:pt x="3380154" y="293077"/>
                </a:cubicBezTo>
                <a:cubicBezTo>
                  <a:pt x="3393636" y="333524"/>
                  <a:pt x="3384211" y="313817"/>
                  <a:pt x="3409461" y="351693"/>
                </a:cubicBezTo>
                <a:cubicBezTo>
                  <a:pt x="3406205" y="387513"/>
                  <a:pt x="3409841" y="424647"/>
                  <a:pt x="3399692" y="459154"/>
                </a:cubicBezTo>
                <a:cubicBezTo>
                  <a:pt x="3393066" y="481682"/>
                  <a:pt x="3373641" y="498231"/>
                  <a:pt x="3360615" y="517770"/>
                </a:cubicBezTo>
                <a:lnTo>
                  <a:pt x="3341077" y="547077"/>
                </a:lnTo>
                <a:cubicBezTo>
                  <a:pt x="3344333" y="563359"/>
                  <a:pt x="3339105" y="584182"/>
                  <a:pt x="3350846" y="595923"/>
                </a:cubicBezTo>
                <a:cubicBezTo>
                  <a:pt x="3365409" y="610486"/>
                  <a:pt x="3409461" y="615462"/>
                  <a:pt x="3409461" y="615462"/>
                </a:cubicBezTo>
                <a:cubicBezTo>
                  <a:pt x="3471166" y="594893"/>
                  <a:pt x="3447481" y="595923"/>
                  <a:pt x="3477846" y="59592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321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kumimoji="1" lang="en-US" altLang="zh-CN" dirty="0" smtClean="0"/>
              <a:t>Design of CVR</a:t>
            </a:r>
            <a:endParaRPr kumimoji="1" lang="zh-CN" altLang="en-US" dirty="0"/>
          </a:p>
        </p:txBody>
      </p:sp>
      <p:pic>
        <p:nvPicPr>
          <p:cNvPr id="9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rcRect l="-10744" r="-10744"/>
          <a:stretch>
            <a:fillRect/>
          </a:stretch>
        </p:blipFill>
        <p:spPr>
          <a:xfrm>
            <a:off x="209605" y="1268760"/>
            <a:ext cx="8832260" cy="4857403"/>
          </a:xfrm>
        </p:spPr>
      </p:pic>
    </p:spTree>
    <p:extLst>
      <p:ext uri="{BB962C8B-B14F-4D97-AF65-F5344CB8AC3E}">
        <p14:creationId xmlns:p14="http://schemas.microsoft.com/office/powerpoint/2010/main" val="374385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of </a:t>
            </a:r>
            <a:r>
              <a:rPr kumimoji="1" lang="en-US" altLang="zh-CN" dirty="0" smtClean="0"/>
              <a:t>CVR</a:t>
            </a:r>
            <a:endParaRPr kumimoji="1" lang="zh-CN" altLang="en-US" dirty="0"/>
          </a:p>
        </p:txBody>
      </p:sp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l="-39357" r="-39357"/>
          <a:stretch>
            <a:fillRect/>
          </a:stretch>
        </p:blipFill>
        <p:spPr>
          <a:xfrm>
            <a:off x="179512" y="1196752"/>
            <a:ext cx="8856984" cy="5065870"/>
          </a:xfrm>
        </p:spPr>
      </p:pic>
    </p:spTree>
    <p:extLst>
      <p:ext uri="{BB962C8B-B14F-4D97-AF65-F5344CB8AC3E}">
        <p14:creationId xmlns:p14="http://schemas.microsoft.com/office/powerpoint/2010/main" val="327592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/>
          <a:lstStyle/>
          <a:p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performance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19912"/>
            <a:ext cx="4194685" cy="5317400"/>
          </a:xfrm>
          <a:prstGeom prst="rect">
            <a:avLst/>
          </a:prstGeom>
        </p:spPr>
      </p:pic>
      <p:sp>
        <p:nvSpPr>
          <p:cNvPr id="8" name="内容占位符 3"/>
          <p:cNvSpPr>
            <a:spLocks noGrp="1"/>
          </p:cNvSpPr>
          <p:nvPr>
            <p:ph idx="1"/>
          </p:nvPr>
        </p:nvSpPr>
        <p:spPr>
          <a:xfrm>
            <a:off x="4427984" y="1196752"/>
            <a:ext cx="4392488" cy="482453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2000" dirty="0" smtClean="0"/>
              <a:t>Compare to MKL</a:t>
            </a:r>
          </a:p>
          <a:p>
            <a:pPr marL="0" indent="0">
              <a:buNone/>
            </a:pPr>
            <a:r>
              <a:rPr kumimoji="1" lang="en-US" altLang="zh-CN" sz="1800" dirty="0" smtClean="0"/>
              <a:t>           Scale-free: average 2.84x,   up to 40x</a:t>
            </a:r>
          </a:p>
          <a:p>
            <a:pPr marL="0" indent="0">
              <a:buNone/>
            </a:pPr>
            <a:r>
              <a:rPr kumimoji="1" lang="en-US" altLang="zh-CN" sz="1800" dirty="0" smtClean="0"/>
              <a:t>                     HPC</a:t>
            </a:r>
            <a:r>
              <a:rPr kumimoji="1" lang="en-US" altLang="zh-CN" sz="1800" dirty="0"/>
              <a:t>:  average 1.22x,   up to </a:t>
            </a:r>
            <a:r>
              <a:rPr kumimoji="1" lang="en-US" altLang="zh-CN" sz="1800" dirty="0" smtClean="0"/>
              <a:t>17x</a:t>
            </a:r>
          </a:p>
          <a:p>
            <a:pPr marL="0" indent="0">
              <a:buNone/>
            </a:pPr>
            <a:endParaRPr kumimoji="1" lang="en-US" altLang="zh-CN" sz="1800" dirty="0"/>
          </a:p>
          <a:p>
            <a:pPr marL="0" indent="0">
              <a:buNone/>
            </a:pPr>
            <a:r>
              <a:rPr kumimoji="1" lang="en-US" altLang="zh-CN" sz="2000" dirty="0"/>
              <a:t>Compare to </a:t>
            </a:r>
            <a:r>
              <a:rPr kumimoji="1" lang="en-US" altLang="zh-CN" sz="2000" dirty="0" smtClean="0"/>
              <a:t>the second best (CSR5)</a:t>
            </a:r>
            <a:endParaRPr kumimoji="1" lang="en-US" altLang="zh-CN" sz="2000" dirty="0"/>
          </a:p>
          <a:p>
            <a:pPr marL="0" indent="0">
              <a:buNone/>
            </a:pPr>
            <a:r>
              <a:rPr kumimoji="1" lang="en-US" altLang="zh-CN" sz="1800" dirty="0"/>
              <a:t>           Scale-free: average </a:t>
            </a:r>
            <a:r>
              <a:rPr kumimoji="1" lang="en-US" altLang="zh-CN" sz="1800" dirty="0" smtClean="0"/>
              <a:t>1.33x</a:t>
            </a:r>
            <a:r>
              <a:rPr kumimoji="1" lang="en-US" altLang="zh-CN" sz="1800" dirty="0"/>
              <a:t>,   up to </a:t>
            </a:r>
            <a:r>
              <a:rPr kumimoji="1" lang="en-US" altLang="zh-CN" sz="1800" dirty="0" smtClean="0"/>
              <a:t>1.7x</a:t>
            </a:r>
            <a:endParaRPr kumimoji="1" lang="en-US" altLang="zh-CN" sz="1800" dirty="0"/>
          </a:p>
          <a:p>
            <a:pPr marL="0" indent="0">
              <a:buNone/>
            </a:pPr>
            <a:r>
              <a:rPr kumimoji="1" lang="en-US" altLang="zh-CN" sz="1800" dirty="0"/>
              <a:t>                     HPC:  average </a:t>
            </a:r>
            <a:r>
              <a:rPr kumimoji="1" lang="en-US" altLang="zh-CN" sz="1800" dirty="0" smtClean="0"/>
              <a:t>1.10x</a:t>
            </a:r>
            <a:r>
              <a:rPr kumimoji="1" lang="en-US" altLang="zh-CN" sz="1800" dirty="0"/>
              <a:t>,   up to </a:t>
            </a:r>
            <a:r>
              <a:rPr kumimoji="1" lang="en-US" altLang="zh-CN" sz="1800" dirty="0" smtClean="0"/>
              <a:t>1.57x</a:t>
            </a:r>
          </a:p>
          <a:p>
            <a:pPr marL="0" indent="0">
              <a:buNone/>
            </a:pPr>
            <a:endParaRPr kumimoji="1" lang="en-US" altLang="zh-CN" sz="1800" dirty="0" smtClean="0"/>
          </a:p>
          <a:p>
            <a:pPr marL="0" indent="0">
              <a:buNone/>
            </a:pPr>
            <a:endParaRPr kumimoji="1" lang="en-US" altLang="zh-CN" sz="1400" dirty="0" smtClean="0"/>
          </a:p>
          <a:p>
            <a:pPr marL="0" indent="0">
              <a:buNone/>
            </a:pPr>
            <a:r>
              <a:rPr kumimoji="1" lang="en-US" altLang="zh-CN" sz="1400" dirty="0" smtClean="0"/>
              <a:t>Please refer to our paper for the results of HPC data sets.</a:t>
            </a:r>
            <a:endParaRPr kumimoji="1"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238729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10871619" y="55100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22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84"/>
          <a:stretch/>
        </p:blipFill>
        <p:spPr>
          <a:xfrm>
            <a:off x="172616" y="832681"/>
            <a:ext cx="4177466" cy="5476639"/>
          </a:xfr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083" y="849632"/>
            <a:ext cx="4763266" cy="54596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31640" y="2780928"/>
            <a:ext cx="2952328" cy="21602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1115616" y="188640"/>
            <a:ext cx="3168352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13716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18288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22860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27432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r>
              <a:rPr kumimoji="1" lang="en-US" altLang="zh-CN" dirty="0" smtClean="0"/>
              <a:t>Scale-Free</a:t>
            </a:r>
            <a:endParaRPr kumimoji="1" lang="zh-CN" altLang="en-US" dirty="0"/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5724128" y="260648"/>
            <a:ext cx="2242592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13716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18288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22860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2743200" indent="-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r>
              <a:rPr kumimoji="1" lang="en-US" altLang="zh-CN" smtClean="0"/>
              <a:t>HPC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858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en-US" altLang="zh-CN" dirty="0" smtClean="0"/>
              <a:t>General idea of CVR</a:t>
            </a:r>
            <a:endParaRPr kumimoji="1" lang="zh-CN" altLang="en-US" dirty="0"/>
          </a:p>
        </p:txBody>
      </p:sp>
      <p:pic>
        <p:nvPicPr>
          <p:cNvPr id="5" name="图片 4" descr="gif5新文件-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412776"/>
            <a:ext cx="3312367" cy="2613343"/>
          </a:xfrm>
          <a:prstGeom prst="rect">
            <a:avLst/>
          </a:prstGeom>
        </p:spPr>
      </p:pic>
      <p:pic>
        <p:nvPicPr>
          <p:cNvPr id="10" name="图片 9" descr="gif5新文件-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16" y="1412776"/>
            <a:ext cx="3327040" cy="25922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09201" y="4582869"/>
            <a:ext cx="2770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CSR, CSR5</a:t>
            </a:r>
          </a:p>
          <a:p>
            <a:r>
              <a:rPr kumimoji="1" lang="en-US" altLang="zh-CN" dirty="0" smtClean="0"/>
              <a:t>Processing data row by row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36096" y="4582869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CVR</a:t>
            </a:r>
          </a:p>
          <a:p>
            <a:r>
              <a:rPr kumimoji="1" lang="en-US" altLang="zh-CN" dirty="0" smtClean="0"/>
              <a:t>Processing multiple rows together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03648" y="105273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</a:t>
            </a:r>
            <a:r>
              <a:rPr kumimoji="1" lang="en-US" altLang="zh-CN" dirty="0" smtClean="0"/>
              <a:t>ector x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470477" y="1772816"/>
            <a:ext cx="98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Matrix A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491880" y="176352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</a:t>
            </a:r>
            <a:r>
              <a:rPr kumimoji="1" lang="en-US" altLang="zh-CN" dirty="0" smtClean="0"/>
              <a:t>ector y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080453" y="105273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</a:t>
            </a:r>
            <a:r>
              <a:rPr kumimoji="1" lang="en-US" altLang="zh-CN" dirty="0" smtClean="0"/>
              <a:t>ector x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147282" y="1772816"/>
            <a:ext cx="98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Matrix A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168685" y="176352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</a:t>
            </a:r>
            <a:r>
              <a:rPr kumimoji="1" lang="en-US" altLang="zh-CN" dirty="0" smtClean="0"/>
              <a:t>ector 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316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performance</a:t>
            </a:r>
            <a:endParaRPr kumimoji="1" lang="zh-CN" altLang="en-US" dirty="0"/>
          </a:p>
        </p:txBody>
      </p:sp>
      <p:pic>
        <p:nvPicPr>
          <p:cNvPr id="5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rcRect t="-5383" b="-5383"/>
          <a:stretch>
            <a:fillRect/>
          </a:stretch>
        </p:blipFill>
        <p:spPr>
          <a:xfrm>
            <a:off x="457200" y="1491808"/>
            <a:ext cx="8229600" cy="4634355"/>
          </a:xfrm>
        </p:spPr>
      </p:pic>
    </p:spTree>
    <p:extLst>
      <p:ext uri="{BB962C8B-B14F-4D97-AF65-F5344CB8AC3E}">
        <p14:creationId xmlns:p14="http://schemas.microsoft.com/office/powerpoint/2010/main" val="92479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824" y="274638"/>
            <a:ext cx="8229600" cy="778098"/>
          </a:xfrm>
        </p:spPr>
        <p:txBody>
          <a:bodyPr/>
          <a:lstStyle/>
          <a:p>
            <a:r>
              <a:rPr kumimoji="1" lang="en-US" altLang="zh-CN" dirty="0" err="1" smtClean="0"/>
              <a:t>Vetorization</a:t>
            </a:r>
            <a:endParaRPr kumimoji="1" lang="zh-CN" altLang="en-US" dirty="0"/>
          </a:p>
        </p:txBody>
      </p:sp>
      <p:sp>
        <p:nvSpPr>
          <p:cNvPr id="22" name="内容占位符 2"/>
          <p:cNvSpPr>
            <a:spLocks noGrp="1"/>
          </p:cNvSpPr>
          <p:nvPr>
            <p:ph idx="1"/>
          </p:nvPr>
        </p:nvSpPr>
        <p:spPr>
          <a:xfrm>
            <a:off x="0" y="4437112"/>
            <a:ext cx="3563888" cy="2160240"/>
          </a:xfrm>
        </p:spPr>
        <p:txBody>
          <a:bodyPr/>
          <a:lstStyle/>
          <a:p>
            <a:r>
              <a:rPr lang="en-US" altLang="zh-CN" sz="2600" dirty="0"/>
              <a:t>a</a:t>
            </a:r>
            <a:r>
              <a:rPr lang="en-US" altLang="zh-CN" sz="2600" dirty="0" smtClean="0"/>
              <a:t>vx512, avx2, </a:t>
            </a:r>
            <a:r>
              <a:rPr lang="en-US" altLang="zh-CN" sz="2600" dirty="0" err="1" smtClean="0"/>
              <a:t>avx</a:t>
            </a:r>
            <a:r>
              <a:rPr lang="en-US" altLang="zh-CN" sz="2600" dirty="0" smtClean="0"/>
              <a:t>, </a:t>
            </a:r>
            <a:r>
              <a:rPr lang="en-US" altLang="zh-CN" sz="2600" dirty="0" err="1" smtClean="0"/>
              <a:t>sse</a:t>
            </a:r>
            <a:endParaRPr lang="en-US" altLang="zh-CN" sz="2600" dirty="0" smtClean="0"/>
          </a:p>
          <a:p>
            <a:r>
              <a:rPr lang="en-US" altLang="zh-CN" sz="2600" dirty="0" smtClean="0"/>
              <a:t>CUDA, </a:t>
            </a:r>
            <a:r>
              <a:rPr lang="en-US" altLang="zh-CN" sz="2600" dirty="0" err="1" smtClean="0"/>
              <a:t>OpenCL</a:t>
            </a:r>
            <a:endParaRPr lang="en-US" altLang="zh-CN" sz="2600" dirty="0" smtClean="0"/>
          </a:p>
          <a:p>
            <a:r>
              <a:rPr lang="en-US" altLang="zh-CN" sz="2600" dirty="0" smtClean="0"/>
              <a:t>NEON on ARM</a:t>
            </a:r>
          </a:p>
          <a:p>
            <a:r>
              <a:rPr lang="en-US" altLang="zh-CN" sz="2600" dirty="0" smtClean="0"/>
              <a:t>DSP &amp; FPGA </a:t>
            </a:r>
            <a:r>
              <a:rPr lang="mr-IN" altLang="zh-CN" sz="2600" dirty="0" smtClean="0"/>
              <a:t>…</a:t>
            </a:r>
            <a:endParaRPr lang="en-US" altLang="zh-CN" sz="2600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817939"/>
              </p:ext>
            </p:extLst>
          </p:nvPr>
        </p:nvGraphicFramePr>
        <p:xfrm>
          <a:off x="4181792" y="1700808"/>
          <a:ext cx="3672408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43776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48680"/>
            <a:ext cx="1486838" cy="14990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5" y="2132856"/>
            <a:ext cx="1836259" cy="104871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8" y="3212976"/>
            <a:ext cx="1572824" cy="1177145"/>
          </a:xfrm>
          <a:prstGeom prst="rect">
            <a:avLst/>
          </a:prstGeom>
        </p:spPr>
      </p:pic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310871"/>
              </p:ext>
            </p:extLst>
          </p:nvPr>
        </p:nvGraphicFramePr>
        <p:xfrm>
          <a:off x="3749744" y="3207257"/>
          <a:ext cx="4998720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43776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" name="直线连接符 3"/>
          <p:cNvCxnSpPr/>
          <p:nvPr/>
        </p:nvCxnSpPr>
        <p:spPr>
          <a:xfrm flipH="1">
            <a:off x="3749744" y="2132856"/>
            <a:ext cx="432048" cy="10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线连接符 5"/>
          <p:cNvCxnSpPr/>
          <p:nvPr/>
        </p:nvCxnSpPr>
        <p:spPr>
          <a:xfrm flipH="1">
            <a:off x="5405928" y="2132856"/>
            <a:ext cx="2448272" cy="108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>
            <a:off x="3749744" y="3501008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317696" y="3789040"/>
            <a:ext cx="86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aligned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4325808" y="2492896"/>
            <a:ext cx="139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Load &amp; Store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444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824" y="274638"/>
            <a:ext cx="8229600" cy="778098"/>
          </a:xfrm>
        </p:spPr>
        <p:txBody>
          <a:bodyPr/>
          <a:lstStyle/>
          <a:p>
            <a:r>
              <a:rPr kumimoji="1" lang="en-US" altLang="zh-CN" dirty="0" err="1" smtClean="0"/>
              <a:t>Vetorization</a:t>
            </a:r>
            <a:endParaRPr kumimoji="1" lang="zh-CN" altLang="en-US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580431"/>
              </p:ext>
            </p:extLst>
          </p:nvPr>
        </p:nvGraphicFramePr>
        <p:xfrm>
          <a:off x="2555776" y="1628800"/>
          <a:ext cx="3672408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43776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125484"/>
              </p:ext>
            </p:extLst>
          </p:nvPr>
        </p:nvGraphicFramePr>
        <p:xfrm>
          <a:off x="2123728" y="3135249"/>
          <a:ext cx="4998720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43776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" name="直线连接符 3"/>
          <p:cNvCxnSpPr/>
          <p:nvPr/>
        </p:nvCxnSpPr>
        <p:spPr>
          <a:xfrm>
            <a:off x="2555776" y="2060848"/>
            <a:ext cx="288032" cy="108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线连接符 5"/>
          <p:cNvCxnSpPr/>
          <p:nvPr/>
        </p:nvCxnSpPr>
        <p:spPr>
          <a:xfrm flipH="1">
            <a:off x="3347864" y="2060848"/>
            <a:ext cx="576064" cy="108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>
            <a:off x="2123728" y="3429000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691680" y="3717032"/>
            <a:ext cx="86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aligned</a:t>
            </a:r>
            <a:endParaRPr kumimoji="1" lang="zh-CN" altLang="en-US" dirty="0"/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r>
              <a:rPr kumimoji="1" lang="en-US" altLang="zh-CN" dirty="0" smtClean="0"/>
              <a:t>Gather &amp; Scatter</a:t>
            </a:r>
          </a:p>
          <a:p>
            <a:endParaRPr kumimoji="1" lang="zh-CN" altLang="en-US" dirty="0"/>
          </a:p>
        </p:txBody>
      </p:sp>
      <p:cxnSp>
        <p:nvCxnSpPr>
          <p:cNvPr id="15" name="直线连接符 14"/>
          <p:cNvCxnSpPr/>
          <p:nvPr/>
        </p:nvCxnSpPr>
        <p:spPr>
          <a:xfrm>
            <a:off x="3923928" y="2060848"/>
            <a:ext cx="504056" cy="1080120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>
            <a:off x="4860032" y="2060848"/>
            <a:ext cx="0" cy="1080120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/>
          <p:cNvCxnSpPr/>
          <p:nvPr/>
        </p:nvCxnSpPr>
        <p:spPr>
          <a:xfrm>
            <a:off x="4860032" y="2060848"/>
            <a:ext cx="360040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线连接符 32"/>
          <p:cNvCxnSpPr/>
          <p:nvPr/>
        </p:nvCxnSpPr>
        <p:spPr>
          <a:xfrm flipH="1">
            <a:off x="5868144" y="2060848"/>
            <a:ext cx="360040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53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/>
          <a:lstStyle/>
          <a:p>
            <a:r>
              <a:rPr kumimoji="1" lang="en-US" altLang="zh-CN" dirty="0" smtClean="0"/>
              <a:t>Obstacle 2: </a:t>
            </a:r>
            <a:r>
              <a:rPr kumimoji="1" lang="en-US" altLang="zh-CN" dirty="0" err="1" smtClean="0"/>
              <a:t>Vectorization</a:t>
            </a:r>
            <a:endParaRPr kumimoji="1"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406414"/>
              </p:ext>
            </p:extLst>
          </p:nvPr>
        </p:nvGraphicFramePr>
        <p:xfrm>
          <a:off x="1486520" y="3789040"/>
          <a:ext cx="3672408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43776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517317"/>
              </p:ext>
            </p:extLst>
          </p:nvPr>
        </p:nvGraphicFramePr>
        <p:xfrm>
          <a:off x="1054472" y="5013176"/>
          <a:ext cx="4165600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43776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4" name="直线连接符 13"/>
          <p:cNvCxnSpPr/>
          <p:nvPr/>
        </p:nvCxnSpPr>
        <p:spPr>
          <a:xfrm>
            <a:off x="1486520" y="4154799"/>
            <a:ext cx="216024" cy="8583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 flipH="1">
            <a:off x="1918568" y="4226807"/>
            <a:ext cx="936104" cy="786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>
            <a:off x="2854672" y="4226807"/>
            <a:ext cx="504056" cy="792088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 flipH="1">
            <a:off x="3574752" y="4226807"/>
            <a:ext cx="216024" cy="786369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>
            <a:off x="3790776" y="4226807"/>
            <a:ext cx="36004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 flipH="1">
            <a:off x="4366840" y="4226807"/>
            <a:ext cx="792088" cy="786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3934792" y="4797152"/>
            <a:ext cx="648072" cy="93610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070696" y="4797152"/>
            <a:ext cx="648072" cy="93610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414512" y="4797152"/>
            <a:ext cx="648072" cy="93610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51520" y="50131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y</a:t>
            </a:r>
            <a:r>
              <a:rPr kumimoji="1" lang="en-US" altLang="zh-CN" dirty="0" smtClean="0"/>
              <a:t> [ ] = 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539552" y="37890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</a:t>
            </a:r>
            <a:r>
              <a:rPr kumimoji="1" lang="en-US" altLang="zh-CN" dirty="0" smtClean="0"/>
              <a:t> [ ] =</a:t>
            </a:r>
            <a:endParaRPr kumimoji="1" lang="zh-CN" altLang="en-US" dirty="0"/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582127"/>
              </p:ext>
            </p:extLst>
          </p:nvPr>
        </p:nvGraphicFramePr>
        <p:xfrm>
          <a:off x="1475656" y="1196752"/>
          <a:ext cx="3672408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43776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33" name="文本框 32"/>
          <p:cNvSpPr txBox="1"/>
          <p:nvPr/>
        </p:nvSpPr>
        <p:spPr>
          <a:xfrm>
            <a:off x="539552" y="24928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x [ ] =</a:t>
            </a:r>
            <a:endParaRPr kumimoji="1"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539552" y="11967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</a:t>
            </a:r>
            <a:r>
              <a:rPr kumimoji="1" lang="en-US" altLang="zh-CN" dirty="0" smtClean="0"/>
              <a:t> [ ] =</a:t>
            </a:r>
            <a:endParaRPr kumimoji="1" lang="zh-CN" altLang="en-US" dirty="0"/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7741"/>
              </p:ext>
            </p:extLst>
          </p:nvPr>
        </p:nvGraphicFramePr>
        <p:xfrm>
          <a:off x="4788024" y="1983120"/>
          <a:ext cx="293073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30"/>
                <a:gridCol w="266430"/>
                <a:gridCol w="266430"/>
                <a:gridCol w="266430"/>
                <a:gridCol w="266430"/>
                <a:gridCol w="266430"/>
                <a:gridCol w="266430"/>
                <a:gridCol w="266430"/>
                <a:gridCol w="266430"/>
                <a:gridCol w="266430"/>
                <a:gridCol w="266430"/>
              </a:tblGrid>
              <a:tr h="29375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1" name="直线连接符 40"/>
          <p:cNvCxnSpPr/>
          <p:nvPr/>
        </p:nvCxnSpPr>
        <p:spPr>
          <a:xfrm>
            <a:off x="1547664" y="1628800"/>
            <a:ext cx="324036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线连接符 41"/>
          <p:cNvCxnSpPr/>
          <p:nvPr/>
        </p:nvCxnSpPr>
        <p:spPr>
          <a:xfrm>
            <a:off x="5148064" y="1628800"/>
            <a:ext cx="1728192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表格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969229"/>
              </p:ext>
            </p:extLst>
          </p:nvPr>
        </p:nvGraphicFramePr>
        <p:xfrm>
          <a:off x="1475656" y="2492896"/>
          <a:ext cx="3672408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43776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en-US" altLang="zh-CN" dirty="0" smtClean="0"/>
              <a:t>Application </a:t>
            </a:r>
            <a:r>
              <a:rPr kumimoji="1" lang="en-US" altLang="zh-CN" dirty="0" err="1" smtClean="0"/>
              <a:t>Scienarios</a:t>
            </a:r>
            <a:endParaRPr kumimoji="1" lang="zh-CN" altLang="en-US" dirty="0"/>
          </a:p>
        </p:txBody>
      </p:sp>
      <p:sp>
        <p:nvSpPr>
          <p:cNvPr id="68" name="文本框 67"/>
          <p:cNvSpPr txBox="1"/>
          <p:nvPr/>
        </p:nvSpPr>
        <p:spPr>
          <a:xfrm>
            <a:off x="10871619" y="55100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4" name="内容占位符 3"/>
          <p:cNvSpPr txBox="1">
            <a:spLocks/>
          </p:cNvSpPr>
          <p:nvPr/>
        </p:nvSpPr>
        <p:spPr bwMode="auto">
          <a:xfrm>
            <a:off x="323528" y="1052736"/>
            <a:ext cx="84352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r>
              <a:rPr kumimoji="1" lang="en-US" altLang="zh-CN" dirty="0"/>
              <a:t>HPC</a:t>
            </a:r>
          </a:p>
          <a:p>
            <a:pPr lvl="1"/>
            <a:r>
              <a:rPr kumimoji="1" lang="en-US" altLang="zh-CN" dirty="0" smtClean="0"/>
              <a:t>Various linear algebra algorithms: CG </a:t>
            </a:r>
            <a:r>
              <a:rPr kumimoji="1" lang="mr-IN" altLang="zh-CN" dirty="0" smtClean="0"/>
              <a:t>…</a:t>
            </a:r>
            <a:r>
              <a:rPr kumimoji="1" lang="en-US" altLang="zh-CN" dirty="0" smtClean="0"/>
              <a:t>  </a:t>
            </a:r>
          </a:p>
        </p:txBody>
      </p:sp>
      <p:sp>
        <p:nvSpPr>
          <p:cNvPr id="15" name="内容占位符 3"/>
          <p:cNvSpPr txBox="1">
            <a:spLocks/>
          </p:cNvSpPr>
          <p:nvPr/>
        </p:nvSpPr>
        <p:spPr bwMode="auto">
          <a:xfrm>
            <a:off x="323528" y="5013176"/>
            <a:ext cx="84352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r>
              <a:rPr kumimoji="1" lang="en-US" altLang="zh-CN" dirty="0" smtClean="0"/>
              <a:t>CNN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Convolution  </a:t>
            </a:r>
          </a:p>
        </p:txBody>
      </p:sp>
      <p:sp>
        <p:nvSpPr>
          <p:cNvPr id="12" name="内容占位符 3"/>
          <p:cNvSpPr>
            <a:spLocks noGrp="1"/>
          </p:cNvSpPr>
          <p:nvPr>
            <p:ph idx="1"/>
          </p:nvPr>
        </p:nvSpPr>
        <p:spPr>
          <a:xfrm>
            <a:off x="323528" y="2276872"/>
            <a:ext cx="8435280" cy="1080120"/>
          </a:xfrm>
        </p:spPr>
        <p:txBody>
          <a:bodyPr/>
          <a:lstStyle/>
          <a:p>
            <a:r>
              <a:rPr kumimoji="1" lang="en-US" altLang="zh-CN" dirty="0" smtClean="0"/>
              <a:t>Graph Computing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Page Rank, BFS and etc.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573016"/>
            <a:ext cx="1341968" cy="12241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861048"/>
            <a:ext cx="2029453" cy="7511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749" y="3734042"/>
            <a:ext cx="2202475" cy="70307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240" y="3679169"/>
            <a:ext cx="2163316" cy="8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5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 smtClean="0"/>
              <a:t>First obstacle: inefficient cache utilization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93036"/>
            <a:ext cx="7956376" cy="42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4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Existing work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9552" y="134076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</a:t>
            </a:r>
            <a:endParaRPr lang="en-US" altLang="zh-CN" sz="28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163130"/>
              </p:ext>
            </p:extLst>
          </p:nvPr>
        </p:nvGraphicFramePr>
        <p:xfrm>
          <a:off x="683568" y="1556792"/>
          <a:ext cx="7632848" cy="383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610"/>
                <a:gridCol w="1022256"/>
                <a:gridCol w="885956"/>
                <a:gridCol w="1294858"/>
                <a:gridCol w="1209992"/>
                <a:gridCol w="1584176"/>
              </a:tblGrid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Formats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padding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Sorting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Partitioning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Overhead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 smtClean="0"/>
                        <a:t>Performance</a:t>
                      </a:r>
                      <a:endParaRPr lang="zh-CN" altLang="en-US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MKL</a:t>
                      </a:r>
                      <a:r>
                        <a:rPr lang="en-US" altLang="zh-CN" baseline="0" dirty="0" smtClean="0"/>
                        <a:t> (Intel)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Poor</a:t>
                      </a:r>
                      <a:endParaRPr lang="zh-CN" altLang="en-US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ELLPACK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(Intel)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High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Poor</a:t>
                      </a:r>
                      <a:endParaRPr lang="zh-CN" altLang="en-US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ESB (ICS’13)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Y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High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Poor</a:t>
                      </a:r>
                      <a:endParaRPr lang="zh-CN" altLang="en-US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VHCC</a:t>
                      </a:r>
                      <a:r>
                        <a:rPr lang="en-US" altLang="zh-CN" baseline="0" dirty="0" smtClean="0"/>
                        <a:t> (CGO’15)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High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Mid</a:t>
                      </a:r>
                      <a:endParaRPr lang="zh-CN" altLang="en-US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CSR5</a:t>
                      </a:r>
                      <a:r>
                        <a:rPr lang="en-US" altLang="zh-CN" baseline="0" dirty="0" smtClean="0"/>
                        <a:t> (ICS’15)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Low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Mid</a:t>
                      </a:r>
                      <a:endParaRPr lang="zh-CN" altLang="en-US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IRRG(CGO’16)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Very</a:t>
                      </a:r>
                      <a:r>
                        <a:rPr lang="en-US" altLang="zh-CN" baseline="0" dirty="0" smtClean="0"/>
                        <a:t> High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Poor</a:t>
                      </a:r>
                      <a:endParaRPr lang="zh-CN" altLang="en-US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CVR</a:t>
                      </a:r>
                      <a:endParaRPr lang="zh-CN" altLang="en-US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N</a:t>
                      </a:r>
                      <a:endParaRPr lang="zh-CN" altLang="en-US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N</a:t>
                      </a:r>
                      <a:endParaRPr lang="zh-CN" altLang="en-US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N</a:t>
                      </a:r>
                      <a:endParaRPr lang="zh-CN" altLang="en-US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Low</a:t>
                      </a:r>
                      <a:endParaRPr lang="zh-CN" altLang="en-US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Good</a:t>
                      </a:r>
                      <a:endParaRPr lang="zh-CN" altLang="en-US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54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performance</a:t>
            </a:r>
            <a:endParaRPr kumimoji="1" lang="zh-CN" altLang="en-US" dirty="0"/>
          </a:p>
        </p:txBody>
      </p:sp>
      <p:cxnSp>
        <p:nvCxnSpPr>
          <p:cNvPr id="14" name="直线连接符 13"/>
          <p:cNvCxnSpPr/>
          <p:nvPr/>
        </p:nvCxnSpPr>
        <p:spPr>
          <a:xfrm>
            <a:off x="467544" y="4509120"/>
            <a:ext cx="4032448" cy="0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图表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820053"/>
              </p:ext>
            </p:extLst>
          </p:nvPr>
        </p:nvGraphicFramePr>
        <p:xfrm>
          <a:off x="4644008" y="3284984"/>
          <a:ext cx="419567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图表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199719"/>
              </p:ext>
            </p:extLst>
          </p:nvPr>
        </p:nvGraphicFramePr>
        <p:xfrm>
          <a:off x="179512" y="3284984"/>
          <a:ext cx="40324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562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altLang="zh-CN" sz="2800" dirty="0" smtClean="0"/>
              <a:t>Third obstacle: High pre-processing overhead</a:t>
            </a:r>
          </a:p>
          <a:p>
            <a:pPr marL="457200" lvl="1" indent="0">
              <a:buNone/>
            </a:pPr>
            <a:endParaRPr lang="en-US" altLang="zh-CN" sz="2000" dirty="0" smtClean="0"/>
          </a:p>
          <a:p>
            <a:pPr lvl="1"/>
            <a:r>
              <a:rPr lang="en-US" altLang="zh-CN" sz="2400" dirty="0" smtClean="0"/>
              <a:t>Partition</a:t>
            </a:r>
          </a:p>
          <a:p>
            <a:pPr lvl="2"/>
            <a:r>
              <a:rPr lang="en-US" altLang="zh-CN" sz="2000" dirty="0" smtClean="0"/>
              <a:t>Blocking</a:t>
            </a:r>
          </a:p>
          <a:p>
            <a:pPr lvl="2"/>
            <a:endParaRPr lang="en-US" altLang="zh-CN" sz="2400" dirty="0"/>
          </a:p>
          <a:p>
            <a:pPr lvl="1"/>
            <a:r>
              <a:rPr lang="en-US" altLang="zh-CN" sz="2400" dirty="0" smtClean="0"/>
              <a:t>Re-ordering</a:t>
            </a:r>
          </a:p>
          <a:p>
            <a:pPr lvl="2"/>
            <a:r>
              <a:rPr lang="en-US" altLang="zh-CN" sz="2000" dirty="0" smtClean="0"/>
              <a:t>Sorting</a:t>
            </a:r>
            <a:endParaRPr lang="en-US" altLang="zh-CN" sz="2000" dirty="0"/>
          </a:p>
          <a:p>
            <a:pPr lvl="2"/>
            <a:endParaRPr lang="en-US" altLang="zh-CN" sz="2000" dirty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lvl="1"/>
            <a:endParaRPr lang="en-US" altLang="zh-CN" sz="24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5" name="云形 4"/>
          <p:cNvSpPr/>
          <p:nvPr/>
        </p:nvSpPr>
        <p:spPr>
          <a:xfrm>
            <a:off x="4572000" y="3068960"/>
            <a:ext cx="2880320" cy="139551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Expensive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4976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943568"/>
              </p:ext>
            </p:extLst>
          </p:nvPr>
        </p:nvGraphicFramePr>
        <p:xfrm>
          <a:off x="970816" y="3169776"/>
          <a:ext cx="2953112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9"/>
                <a:gridCol w="369139"/>
                <a:gridCol w="369139"/>
                <a:gridCol w="369139"/>
                <a:gridCol w="369139"/>
                <a:gridCol w="369139"/>
                <a:gridCol w="369139"/>
                <a:gridCol w="36913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-PageRank</a:t>
            </a:r>
            <a:endParaRPr kumimoji="1"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5364088" y="4120296"/>
            <a:ext cx="4320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marL="0" indent="0">
              <a:buNone/>
            </a:pPr>
            <a:r>
              <a:rPr lang="en-US" altLang="zh-CN" sz="4000" dirty="0" smtClean="0"/>
              <a:t>=</a:t>
            </a:r>
          </a:p>
        </p:txBody>
      </p:sp>
      <p:cxnSp>
        <p:nvCxnSpPr>
          <p:cNvPr id="11" name="直线箭头连接符 10"/>
          <p:cNvCxnSpPr/>
          <p:nvPr/>
        </p:nvCxnSpPr>
        <p:spPr>
          <a:xfrm>
            <a:off x="1331640" y="3342600"/>
            <a:ext cx="2520280" cy="0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72052"/>
              </p:ext>
            </p:extLst>
          </p:nvPr>
        </p:nvGraphicFramePr>
        <p:xfrm>
          <a:off x="4572000" y="3140968"/>
          <a:ext cx="369139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err="1" smtClean="0"/>
              <a:t>new_rank</a:t>
            </a:r>
            <a:r>
              <a:rPr lang="en-US" altLang="zh-CN" dirty="0" smtClean="0"/>
              <a:t>[ ] = </a:t>
            </a:r>
            <a:r>
              <a:rPr lang="en-US" altLang="zh-CN" dirty="0" err="1" smtClean="0"/>
              <a:t>adjacent_matrix</a:t>
            </a:r>
            <a:r>
              <a:rPr lang="en-US" altLang="zh-CN" dirty="0" smtClean="0"/>
              <a:t> </a:t>
            </a:r>
            <a:r>
              <a:rPr lang="en-US" altLang="zh-CN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zh-CN" dirty="0" smtClean="0"/>
              <a:t> rank[ ]</a:t>
            </a:r>
            <a:endParaRPr lang="en-US" altLang="zh-CN" dirty="0"/>
          </a:p>
        </p:txBody>
      </p:sp>
      <p:sp>
        <p:nvSpPr>
          <p:cNvPr id="5" name="左大括号 4"/>
          <p:cNvSpPr/>
          <p:nvPr/>
        </p:nvSpPr>
        <p:spPr>
          <a:xfrm rot="5400000">
            <a:off x="2231740" y="1448779"/>
            <a:ext cx="432048" cy="295232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43608" y="2244472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a</a:t>
            </a:r>
            <a:r>
              <a:rPr lang="en-US" altLang="zh-CN" sz="2800" dirty="0" smtClean="0"/>
              <a:t>djacent matrix</a:t>
            </a:r>
            <a:endParaRPr lang="zh-CN" altLang="en-US" sz="2800" dirty="0"/>
          </a:p>
        </p:txBody>
      </p:sp>
      <p:sp>
        <p:nvSpPr>
          <p:cNvPr id="15" name="左大括号 14"/>
          <p:cNvSpPr/>
          <p:nvPr/>
        </p:nvSpPr>
        <p:spPr>
          <a:xfrm rot="5400000">
            <a:off x="4644008" y="2780928"/>
            <a:ext cx="216024" cy="3600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779912" y="2329716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r</a:t>
            </a:r>
            <a:r>
              <a:rPr lang="en-US" altLang="zh-CN" sz="2800" dirty="0" smtClean="0"/>
              <a:t>ank[]</a:t>
            </a:r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5436096" y="2348880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n</a:t>
            </a:r>
            <a:r>
              <a:rPr lang="en-US" altLang="zh-CN" sz="2800" dirty="0" smtClean="0"/>
              <a:t>ew rank[ ]</a:t>
            </a:r>
            <a:endParaRPr lang="zh-CN" altLang="en-US" sz="2800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81999"/>
              </p:ext>
            </p:extLst>
          </p:nvPr>
        </p:nvGraphicFramePr>
        <p:xfrm>
          <a:off x="6219085" y="3140968"/>
          <a:ext cx="369139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左大括号 20"/>
          <p:cNvSpPr/>
          <p:nvPr/>
        </p:nvSpPr>
        <p:spPr>
          <a:xfrm rot="5400000">
            <a:off x="6291093" y="2780928"/>
            <a:ext cx="216024" cy="3600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364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2129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4000" dirty="0" smtClean="0"/>
              <a:t>Is existing work good enough?</a:t>
            </a:r>
          </a:p>
          <a:p>
            <a:pPr marL="0" indent="0" algn="ctr">
              <a:buNone/>
            </a:pPr>
            <a:endParaRPr lang="en-US" altLang="zh-CN" sz="4000" dirty="0"/>
          </a:p>
          <a:p>
            <a:pPr marL="0" indent="0" algn="ctr">
              <a:buNone/>
            </a:pP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237426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General idea of CVR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1560" y="465313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l"/>
            </a:pPr>
            <a:r>
              <a:rPr lang="en-US" altLang="zh-CN" sz="2800" dirty="0" smtClean="0"/>
              <a:t>one row per lane</a:t>
            </a:r>
          </a:p>
          <a:p>
            <a:pPr marL="457200" indent="-457200">
              <a:buFont typeface="Wingdings" charset="2"/>
              <a:buChar char="l"/>
            </a:pPr>
            <a:r>
              <a:rPr lang="en-US" altLang="zh-CN" sz="2800" dirty="0" smtClean="0"/>
              <a:t>multi-rows together</a:t>
            </a:r>
          </a:p>
          <a:p>
            <a:pPr marL="457200" indent="-457200">
              <a:buFont typeface="Wingdings" charset="2"/>
              <a:buChar char="l"/>
            </a:pPr>
            <a:r>
              <a:rPr lang="en-US" altLang="zh-CN" sz="2800" dirty="0"/>
              <a:t>r</a:t>
            </a:r>
            <a:r>
              <a:rPr lang="en-US" altLang="zh-CN" sz="2800" dirty="0" smtClean="0"/>
              <a:t>ow by row</a:t>
            </a:r>
            <a:endParaRPr lang="en-US" altLang="zh-CN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10699538" y="39380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2" y="1412776"/>
            <a:ext cx="7671486" cy="300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2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741987"/>
          </a:xfrm>
        </p:spPr>
        <p:txBody>
          <a:bodyPr/>
          <a:lstStyle/>
          <a:p>
            <a:r>
              <a:rPr kumimoji="1" lang="en-US" altLang="zh-CN" dirty="0" smtClean="0"/>
              <a:t>Data Sets</a:t>
            </a:r>
          </a:p>
          <a:p>
            <a:pPr lvl="1"/>
            <a:r>
              <a:rPr kumimoji="1" lang="en-US" altLang="zh-CN" dirty="0" smtClean="0"/>
              <a:t>30 scale-free sparse matrices</a:t>
            </a:r>
          </a:p>
          <a:p>
            <a:pPr lvl="2"/>
            <a:r>
              <a:rPr kumimoji="1" lang="en-US" altLang="zh-CN" dirty="0" smtClean="0"/>
              <a:t>web-</a:t>
            </a:r>
            <a:r>
              <a:rPr kumimoji="1" lang="en-US" altLang="zh-CN" dirty="0" err="1" smtClean="0"/>
              <a:t>google</a:t>
            </a:r>
            <a:r>
              <a:rPr kumimoji="1" lang="en-US" altLang="zh-CN" dirty="0" smtClean="0"/>
              <a:t>, </a:t>
            </a:r>
            <a:r>
              <a:rPr kumimoji="1" lang="en-US" altLang="zh-CN" dirty="0" err="1" smtClean="0"/>
              <a:t>facebook</a:t>
            </a:r>
            <a:r>
              <a:rPr kumimoji="1" lang="en-US" altLang="zh-CN" dirty="0" smtClean="0"/>
              <a:t>, amazon, </a:t>
            </a:r>
            <a:r>
              <a:rPr kumimoji="1" lang="en-US" altLang="zh-CN" dirty="0" err="1" smtClean="0"/>
              <a:t>okut</a:t>
            </a:r>
            <a:r>
              <a:rPr kumimoji="1" lang="en-US" altLang="zh-CN" dirty="0" smtClean="0"/>
              <a:t>, IMDB, </a:t>
            </a:r>
            <a:r>
              <a:rPr kumimoji="1" lang="en-US" altLang="zh-CN" dirty="0" err="1" smtClean="0"/>
              <a:t>youtube</a:t>
            </a:r>
            <a:r>
              <a:rPr kumimoji="1" lang="en-US" altLang="zh-CN" dirty="0" smtClean="0"/>
              <a:t> </a:t>
            </a:r>
            <a:r>
              <a:rPr kumimoji="1" lang="mr-IN" altLang="zh-CN" dirty="0" smtClean="0"/>
              <a:t>…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28 HPC sparse matrices</a:t>
            </a:r>
          </a:p>
          <a:p>
            <a:pPr lvl="2"/>
            <a:r>
              <a:rPr kumimoji="1" lang="en-US" altLang="zh-CN" dirty="0"/>
              <a:t>p</a:t>
            </a:r>
            <a:r>
              <a:rPr kumimoji="1" lang="en-US" altLang="zh-CN" dirty="0" smtClean="0"/>
              <a:t>rotein, </a:t>
            </a:r>
            <a:r>
              <a:rPr kumimoji="1" lang="en-US" altLang="zh-CN" dirty="0" err="1" smtClean="0"/>
              <a:t>fullchip</a:t>
            </a:r>
            <a:r>
              <a:rPr kumimoji="1" lang="en-US" altLang="zh-CN" dirty="0" smtClean="0"/>
              <a:t>, </a:t>
            </a:r>
            <a:r>
              <a:rPr kumimoji="1" lang="en-US" altLang="zh-CN" dirty="0"/>
              <a:t>w</a:t>
            </a:r>
            <a:r>
              <a:rPr kumimoji="1" lang="en-US" altLang="zh-CN" dirty="0" smtClean="0"/>
              <a:t>ind tunnel, FEM/*,  Rucci1, </a:t>
            </a:r>
            <a:r>
              <a:rPr kumimoji="1" lang="en-US" altLang="zh-CN" dirty="0" err="1" smtClean="0"/>
              <a:t>ldoor</a:t>
            </a:r>
            <a:r>
              <a:rPr kumimoji="1" lang="en-US" altLang="zh-CN" dirty="0" smtClean="0"/>
              <a:t> ...</a:t>
            </a:r>
          </a:p>
          <a:p>
            <a:r>
              <a:rPr kumimoji="1" lang="en-US" altLang="zh-CN" dirty="0" smtClean="0"/>
              <a:t>Formats for Comparison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MKL(CSR), CSR-I</a:t>
            </a:r>
          </a:p>
          <a:p>
            <a:pPr lvl="1"/>
            <a:r>
              <a:rPr kumimoji="1" lang="en-US" altLang="zh-CN" dirty="0"/>
              <a:t>ESB (ICS’13)</a:t>
            </a:r>
          </a:p>
          <a:p>
            <a:pPr lvl="1"/>
            <a:r>
              <a:rPr kumimoji="1" lang="en-US" altLang="zh-CN" dirty="0"/>
              <a:t>VHCC (CGO’15)</a:t>
            </a:r>
          </a:p>
          <a:p>
            <a:pPr lvl="1"/>
            <a:r>
              <a:rPr kumimoji="1" lang="en-US" altLang="zh-CN" dirty="0"/>
              <a:t>CSR5 (ICS’15)</a:t>
            </a:r>
          </a:p>
          <a:p>
            <a:pPr lvl="2"/>
            <a:endParaRPr kumimoji="1" lang="en-US" altLang="zh-CN" dirty="0" smtClean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Experiments Setting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743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performance</a:t>
            </a:r>
          </a:p>
          <a:p>
            <a:pPr lvl="1"/>
            <a:r>
              <a:rPr kumimoji="1" lang="en-US" altLang="zh-CN" dirty="0" smtClean="0"/>
              <a:t>Compare to MKL</a:t>
            </a:r>
          </a:p>
          <a:p>
            <a:pPr lvl="2"/>
            <a:r>
              <a:rPr kumimoji="1" lang="en-US" altLang="zh-CN" dirty="0" smtClean="0"/>
              <a:t>Scale-free: average 2.84x,   up to 40x</a:t>
            </a:r>
          </a:p>
          <a:p>
            <a:pPr lvl="2"/>
            <a:r>
              <a:rPr kumimoji="1" lang="en-US" altLang="zh-CN" dirty="0" smtClean="0"/>
              <a:t>          HPC:  average 1.22x,   up to 1.7x</a:t>
            </a:r>
          </a:p>
          <a:p>
            <a:r>
              <a:rPr kumimoji="1" lang="en-US" altLang="zh-CN" dirty="0" smtClean="0"/>
              <a:t>Cache Locality</a:t>
            </a:r>
          </a:p>
          <a:p>
            <a:pPr lvl="1"/>
            <a:r>
              <a:rPr kumimoji="1" lang="en-US" altLang="zh-CN" dirty="0" smtClean="0"/>
              <a:t>a magnitude lower L2 cache miss ratio</a:t>
            </a:r>
          </a:p>
          <a:p>
            <a:r>
              <a:rPr kumimoji="1" lang="en-US" altLang="zh-CN" dirty="0" smtClean="0"/>
              <a:t>Pre-processing overhead</a:t>
            </a:r>
          </a:p>
          <a:p>
            <a:pPr lvl="1"/>
            <a:r>
              <a:rPr kumimoji="1" lang="en-US" altLang="zh-CN" dirty="0" smtClean="0"/>
              <a:t>Scale-free:  90% the least overhead</a:t>
            </a:r>
          </a:p>
          <a:p>
            <a:pPr lvl="1"/>
            <a:r>
              <a:rPr kumimoji="1" lang="en-US" altLang="zh-CN" dirty="0" smtClean="0"/>
              <a:t>          HPC:   70% the least overhead</a:t>
            </a:r>
          </a:p>
          <a:p>
            <a:pPr lvl="1"/>
            <a:endParaRPr kumimoji="1"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en-US" altLang="zh-CN" dirty="0" smtClean="0"/>
              <a:t>Experiments: Summary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743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/>
        </p:nvSpPr>
        <p:spPr>
          <a:xfrm>
            <a:off x="10871619" y="55100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22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84"/>
          <a:stretch/>
        </p:blipFill>
        <p:spPr>
          <a:xfrm>
            <a:off x="172616" y="832681"/>
            <a:ext cx="4177466" cy="5476639"/>
          </a:xfr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083" y="849632"/>
            <a:ext cx="4763266" cy="54596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31640" y="2780928"/>
            <a:ext cx="2952328" cy="21602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098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Obstacle 1: Cache Locality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/>
              <a:t>Given a </a:t>
            </a:r>
            <a:r>
              <a:rPr lang="en-US" altLang="zh-CN" sz="2400" i="1" dirty="0" smtClean="0"/>
              <a:t>sparse </a:t>
            </a:r>
            <a:r>
              <a:rPr lang="en-US" altLang="zh-CN" sz="2400" dirty="0" err="1" smtClean="0"/>
              <a:t>m×n</a:t>
            </a:r>
            <a:r>
              <a:rPr lang="en-US" altLang="zh-CN" sz="2400" dirty="0" smtClean="0"/>
              <a:t> matrix A and an n×1 input vector x. We consider both sequential and parallel computation of </a:t>
            </a:r>
          </a:p>
          <a:p>
            <a:pPr marL="0" indent="0" algn="ctr">
              <a:buNone/>
            </a:pPr>
            <a:r>
              <a:rPr lang="en-US" altLang="zh-CN" dirty="0"/>
              <a:t>y = A </a:t>
            </a:r>
            <a:r>
              <a:rPr lang="en-US" altLang="zh-CN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zh-CN" dirty="0"/>
              <a:t> x: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-1529405" y="29903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586306"/>
              </p:ext>
            </p:extLst>
          </p:nvPr>
        </p:nvGraphicFramePr>
        <p:xfrm>
          <a:off x="1403648" y="3789040"/>
          <a:ext cx="295311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9"/>
                <a:gridCol w="369139"/>
                <a:gridCol w="369139"/>
                <a:gridCol w="369139"/>
                <a:gridCol w="369139"/>
                <a:gridCol w="369139"/>
                <a:gridCol w="369139"/>
                <a:gridCol w="36913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内容占位符 2"/>
          <p:cNvSpPr txBox="1">
            <a:spLocks/>
          </p:cNvSpPr>
          <p:nvPr/>
        </p:nvSpPr>
        <p:spPr bwMode="auto">
          <a:xfrm>
            <a:off x="5508104" y="3990672"/>
            <a:ext cx="4320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marL="0" indent="0">
              <a:buNone/>
            </a:pPr>
            <a:r>
              <a:rPr lang="en-US" altLang="zh-CN" sz="4000" dirty="0" smtClean="0"/>
              <a:t>=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213223"/>
              </p:ext>
            </p:extLst>
          </p:nvPr>
        </p:nvGraphicFramePr>
        <p:xfrm>
          <a:off x="6300192" y="3789040"/>
          <a:ext cx="421873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73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直线箭头连接符 8"/>
          <p:cNvCxnSpPr/>
          <p:nvPr/>
        </p:nvCxnSpPr>
        <p:spPr>
          <a:xfrm>
            <a:off x="1691680" y="3933056"/>
            <a:ext cx="2520280" cy="0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671923"/>
              </p:ext>
            </p:extLst>
          </p:nvPr>
        </p:nvGraphicFramePr>
        <p:xfrm>
          <a:off x="4932040" y="3068960"/>
          <a:ext cx="369139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4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741987"/>
          </a:xfrm>
        </p:spPr>
        <p:txBody>
          <a:bodyPr/>
          <a:lstStyle/>
          <a:p>
            <a:r>
              <a:rPr kumimoji="1" lang="en-US" altLang="zh-CN" dirty="0" smtClean="0"/>
              <a:t>Formats for Comparison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CSR (MKL)</a:t>
            </a:r>
          </a:p>
          <a:p>
            <a:pPr lvl="1"/>
            <a:r>
              <a:rPr kumimoji="1" lang="en-US" altLang="zh-CN" dirty="0" smtClean="0"/>
              <a:t>CSR</a:t>
            </a:r>
            <a:r>
              <a:rPr kumimoji="1" lang="en-US" altLang="zh-CN" dirty="0"/>
              <a:t>-</a:t>
            </a:r>
            <a:r>
              <a:rPr kumimoji="1" lang="en-US" altLang="zh-CN" dirty="0" smtClean="0"/>
              <a:t>I  (Intel)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ESB (ICS’13)</a:t>
            </a:r>
          </a:p>
          <a:p>
            <a:pPr lvl="1"/>
            <a:r>
              <a:rPr kumimoji="1" lang="en-US" altLang="zh-CN" dirty="0"/>
              <a:t>VHCC (CGO’15)</a:t>
            </a:r>
          </a:p>
          <a:p>
            <a:pPr lvl="1"/>
            <a:r>
              <a:rPr kumimoji="1" lang="en-US" altLang="zh-CN" dirty="0"/>
              <a:t>CSR5 (ICS’15)</a:t>
            </a:r>
          </a:p>
          <a:p>
            <a:pPr lvl="2"/>
            <a:endParaRPr kumimoji="1" lang="en-US" altLang="zh-CN" dirty="0" smtClean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557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1979712" y="5445224"/>
            <a:ext cx="6120680" cy="53692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2400" dirty="0" smtClean="0"/>
              <a:t>Scale-free matrices have much lower </a:t>
            </a:r>
            <a:r>
              <a:rPr kumimoji="1" lang="en-US" altLang="zh-CN" sz="2400" dirty="0" err="1" smtClean="0"/>
              <a:t>GFlop</a:t>
            </a:r>
            <a:r>
              <a:rPr kumimoji="1" lang="en-US" altLang="zh-CN" sz="2400" dirty="0" smtClean="0"/>
              <a:t>/s</a:t>
            </a:r>
            <a:endParaRPr kumimoji="1" lang="zh-CN" altLang="en-US" sz="2400" dirty="0"/>
          </a:p>
        </p:txBody>
      </p:sp>
      <p:graphicFrame>
        <p:nvGraphicFramePr>
          <p:cNvPr id="19" name="图表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074410"/>
              </p:ext>
            </p:extLst>
          </p:nvPr>
        </p:nvGraphicFramePr>
        <p:xfrm>
          <a:off x="827584" y="1052736"/>
          <a:ext cx="7704856" cy="432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矩形 19"/>
          <p:cNvSpPr/>
          <p:nvPr/>
        </p:nvSpPr>
        <p:spPr>
          <a:xfrm>
            <a:off x="7524328" y="1772816"/>
            <a:ext cx="864096" cy="3024336"/>
          </a:xfrm>
          <a:prstGeom prst="rect">
            <a:avLst/>
          </a:prstGeom>
          <a:noFill/>
          <a:ln w="38100" cmpd="sng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221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/>
          <a:lstStyle/>
          <a:p>
            <a:r>
              <a:rPr kumimoji="1" lang="en-US" altLang="zh-CN" dirty="0" smtClean="0"/>
              <a:t>Obstacle 2: </a:t>
            </a:r>
            <a:r>
              <a:rPr kumimoji="1" lang="en-US" altLang="zh-CN" dirty="0" err="1" smtClean="0"/>
              <a:t>Vectorization</a:t>
            </a:r>
            <a:endParaRPr kumimoji="1"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86053"/>
              </p:ext>
            </p:extLst>
          </p:nvPr>
        </p:nvGraphicFramePr>
        <p:xfrm>
          <a:off x="755576" y="1412776"/>
          <a:ext cx="3600400" cy="1944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</a:tblGrid>
              <a:tr h="486054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a0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a1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a2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a3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a4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a5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a6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a7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a8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a9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484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a10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484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59134"/>
              </p:ext>
            </p:extLst>
          </p:nvPr>
        </p:nvGraphicFramePr>
        <p:xfrm>
          <a:off x="5004048" y="1078984"/>
          <a:ext cx="50405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</a:tblGrid>
              <a:tr h="26238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x0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x1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x2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x3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x4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x5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x6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x7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692127"/>
              </p:ext>
            </p:extLst>
          </p:nvPr>
        </p:nvGraphicFramePr>
        <p:xfrm>
          <a:off x="755576" y="908720"/>
          <a:ext cx="3672408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43776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 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0831"/>
              </p:ext>
            </p:extLst>
          </p:nvPr>
        </p:nvGraphicFramePr>
        <p:xfrm>
          <a:off x="6372200" y="1799064"/>
          <a:ext cx="504056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</a:tblGrid>
              <a:tr h="26238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484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85132"/>
              </p:ext>
            </p:extLst>
          </p:nvPr>
        </p:nvGraphicFramePr>
        <p:xfrm>
          <a:off x="2915816" y="4437112"/>
          <a:ext cx="3672408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43776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1979712" y="44371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</a:t>
            </a:r>
            <a:r>
              <a:rPr kumimoji="1" lang="en-US" altLang="zh-CN" dirty="0" smtClean="0"/>
              <a:t> [ ] =</a:t>
            </a:r>
            <a:endParaRPr kumimoji="1"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835696" y="50131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x</a:t>
            </a:r>
            <a:r>
              <a:rPr kumimoji="1" lang="en-US" altLang="zh-CN" dirty="0" smtClean="0"/>
              <a:t>’ [ ] =</a:t>
            </a:r>
            <a:endParaRPr kumimoji="1" lang="zh-CN" altLang="en-US" dirty="0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42571"/>
              </p:ext>
            </p:extLst>
          </p:nvPr>
        </p:nvGraphicFramePr>
        <p:xfrm>
          <a:off x="2915816" y="5013176"/>
          <a:ext cx="3672408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43776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37" name="内容占位符 2"/>
          <p:cNvSpPr txBox="1">
            <a:spLocks/>
          </p:cNvSpPr>
          <p:nvPr/>
        </p:nvSpPr>
        <p:spPr bwMode="auto">
          <a:xfrm>
            <a:off x="5724128" y="2204864"/>
            <a:ext cx="4320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marL="0" indent="0">
              <a:buNone/>
            </a:pPr>
            <a:r>
              <a:rPr lang="en-US" altLang="zh-CN" sz="4000" dirty="0" smtClean="0"/>
              <a:t>=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979712" y="55892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y</a:t>
            </a:r>
            <a:r>
              <a:rPr kumimoji="1" lang="en-US" altLang="zh-CN" dirty="0" smtClean="0"/>
              <a:t> [ ] = </a:t>
            </a:r>
            <a:endParaRPr kumimoji="1" lang="zh-CN" altLang="en-US" dirty="0"/>
          </a:p>
        </p:txBody>
      </p:sp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922606"/>
              </p:ext>
            </p:extLst>
          </p:nvPr>
        </p:nvGraphicFramePr>
        <p:xfrm>
          <a:off x="2915816" y="5661248"/>
          <a:ext cx="1843404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"/>
                <a:gridCol w="460851"/>
                <a:gridCol w="460851"/>
                <a:gridCol w="460851"/>
              </a:tblGrid>
              <a:tr h="43776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y0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y1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00"/>
                          </a:solidFill>
                        </a:rPr>
                        <a:t>y2</a:t>
                      </a:r>
                      <a:endParaRPr lang="zh-CN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</a:rPr>
                        <a:t>y3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85F4D"/>
                    </a:solidFill>
                  </a:tcPr>
                </a:tc>
              </a:tr>
            </a:tbl>
          </a:graphicData>
        </a:graphic>
      </p:graphicFrame>
      <p:cxnSp>
        <p:nvCxnSpPr>
          <p:cNvPr id="6" name="直线连接符 5"/>
          <p:cNvCxnSpPr/>
          <p:nvPr/>
        </p:nvCxnSpPr>
        <p:spPr>
          <a:xfrm>
            <a:off x="395536" y="4221088"/>
            <a:ext cx="69127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13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/>
          <a:lstStyle/>
          <a:p>
            <a:r>
              <a:rPr kumimoji="1" lang="en-US" altLang="zh-CN" dirty="0" smtClean="0"/>
              <a:t>Obstacle 2: </a:t>
            </a:r>
            <a:r>
              <a:rPr kumimoji="1" lang="en-US" altLang="zh-CN" dirty="0" err="1" smtClean="0"/>
              <a:t>Vectorization</a:t>
            </a:r>
            <a:endParaRPr kumimoji="1"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2692"/>
              </p:ext>
            </p:extLst>
          </p:nvPr>
        </p:nvGraphicFramePr>
        <p:xfrm>
          <a:off x="2566640" y="3789040"/>
          <a:ext cx="3672408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43776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cxnSp>
        <p:nvCxnSpPr>
          <p:cNvPr id="14" name="直线连接符 13"/>
          <p:cNvCxnSpPr/>
          <p:nvPr/>
        </p:nvCxnSpPr>
        <p:spPr>
          <a:xfrm flipH="1">
            <a:off x="2555776" y="4154799"/>
            <a:ext cx="10864" cy="9303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 flipH="1">
            <a:off x="2987824" y="4226807"/>
            <a:ext cx="946968" cy="8583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 flipH="1">
            <a:off x="3059832" y="4226807"/>
            <a:ext cx="874960" cy="858377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>
            <a:endCxn id="25" idx="0"/>
          </p:cNvCxnSpPr>
          <p:nvPr/>
        </p:nvCxnSpPr>
        <p:spPr>
          <a:xfrm flipH="1">
            <a:off x="3477478" y="4226807"/>
            <a:ext cx="1393419" cy="858377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 flipH="1">
            <a:off x="3491880" y="4226807"/>
            <a:ext cx="1379017" cy="8583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 flipH="1">
            <a:off x="3923928" y="4226807"/>
            <a:ext cx="2315120" cy="8583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331640" y="50131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y</a:t>
            </a:r>
            <a:r>
              <a:rPr kumimoji="1" lang="en-US" altLang="zh-CN" dirty="0" smtClean="0"/>
              <a:t> [ ] = 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1619672" y="37890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</a:t>
            </a:r>
            <a:r>
              <a:rPr kumimoji="1" lang="en-US" altLang="zh-CN" dirty="0" smtClean="0"/>
              <a:t> [ ] =</a:t>
            </a:r>
            <a:endParaRPr kumimoji="1" lang="zh-CN" altLang="en-US" dirty="0"/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45846"/>
              </p:ext>
            </p:extLst>
          </p:nvPr>
        </p:nvGraphicFramePr>
        <p:xfrm>
          <a:off x="2555776" y="1196752"/>
          <a:ext cx="3672408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43776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16681"/>
              </p:ext>
            </p:extLst>
          </p:nvPr>
        </p:nvGraphicFramePr>
        <p:xfrm>
          <a:off x="2555776" y="2415169"/>
          <a:ext cx="3672408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43776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x7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33" name="文本框 32"/>
          <p:cNvSpPr txBox="1"/>
          <p:nvPr/>
        </p:nvSpPr>
        <p:spPr>
          <a:xfrm>
            <a:off x="1619672" y="2492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x</a:t>
            </a:r>
            <a:r>
              <a:rPr kumimoji="1" lang="en-US" altLang="zh-CN" dirty="0" smtClean="0"/>
              <a:t>’ [ ] =</a:t>
            </a:r>
            <a:endParaRPr kumimoji="1"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1619672" y="11967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</a:t>
            </a:r>
            <a:r>
              <a:rPr kumimoji="1" lang="en-US" altLang="zh-CN" dirty="0" smtClean="0"/>
              <a:t> [ ] =</a:t>
            </a:r>
            <a:endParaRPr kumimoji="1" lang="zh-CN" altLang="en-US" dirty="0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929648"/>
              </p:ext>
            </p:extLst>
          </p:nvPr>
        </p:nvGraphicFramePr>
        <p:xfrm>
          <a:off x="2555776" y="5085184"/>
          <a:ext cx="1843404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"/>
                <a:gridCol w="460851"/>
                <a:gridCol w="460851"/>
                <a:gridCol w="460851"/>
              </a:tblGrid>
              <a:tr h="43776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y0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y1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00"/>
                          </a:solidFill>
                        </a:rPr>
                        <a:t>y2</a:t>
                      </a:r>
                      <a:endParaRPr lang="zh-CN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</a:rPr>
                        <a:t>y3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85F4D"/>
                    </a:solidFill>
                  </a:tcPr>
                </a:tc>
              </a:tr>
            </a:tbl>
          </a:graphicData>
        </a:graphic>
      </p:graphicFrame>
      <p:sp>
        <p:nvSpPr>
          <p:cNvPr id="28" name="椭圆 27"/>
          <p:cNvSpPr/>
          <p:nvPr/>
        </p:nvSpPr>
        <p:spPr>
          <a:xfrm>
            <a:off x="2267744" y="4869160"/>
            <a:ext cx="1728192" cy="100811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427984" y="5517232"/>
            <a:ext cx="1776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/>
              <a:t>Conflict</a:t>
            </a:r>
            <a:endParaRPr kumimoji="1" lang="zh-CN" altLang="en-US" dirty="0"/>
          </a:p>
        </p:txBody>
      </p:sp>
      <p:sp>
        <p:nvSpPr>
          <p:cNvPr id="38" name="爆炸形 1 37"/>
          <p:cNvSpPr/>
          <p:nvPr/>
        </p:nvSpPr>
        <p:spPr>
          <a:xfrm>
            <a:off x="3851920" y="5373216"/>
            <a:ext cx="2664296" cy="1080120"/>
          </a:xfrm>
          <a:prstGeom prst="irregularSeal1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等于 39"/>
          <p:cNvSpPr/>
          <p:nvPr/>
        </p:nvSpPr>
        <p:spPr>
          <a:xfrm>
            <a:off x="3923928" y="3140968"/>
            <a:ext cx="494173" cy="300817"/>
          </a:xfrm>
          <a:prstGeom prst="mathEqual">
            <a:avLst/>
          </a:prstGeom>
          <a:solidFill>
            <a:srgbClr val="3366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1" name="乘 40"/>
          <p:cNvSpPr/>
          <p:nvPr/>
        </p:nvSpPr>
        <p:spPr>
          <a:xfrm>
            <a:off x="3923928" y="1844824"/>
            <a:ext cx="432048" cy="360040"/>
          </a:xfrm>
          <a:prstGeom prst="mathMultiply">
            <a:avLst/>
          </a:prstGeom>
          <a:solidFill>
            <a:srgbClr val="3366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746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 animBg="1"/>
      <p:bldP spid="29" grpId="0"/>
      <p:bldP spid="3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1608" y="4941168"/>
            <a:ext cx="8229600" cy="1040979"/>
          </a:xfrm>
        </p:spPr>
        <p:txBody>
          <a:bodyPr/>
          <a:lstStyle/>
          <a:p>
            <a:pPr marL="57150" indent="0">
              <a:buNone/>
            </a:pPr>
            <a:r>
              <a:rPr lang="en-US" altLang="zh-CN" sz="2400" dirty="0" smtClean="0"/>
              <a:t>Amortize the overhead with multiple iterations.</a:t>
            </a:r>
          </a:p>
          <a:p>
            <a:pPr marL="57150" indent="0">
              <a:buNone/>
            </a:pPr>
            <a:endParaRPr lang="en-US" altLang="zh-CN" sz="2400" dirty="0" smtClean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marL="457200" lvl="1" indent="0">
              <a:buNone/>
            </a:pPr>
            <a:endParaRPr lang="en-US" altLang="zh-CN" sz="2000" dirty="0" smtClean="0"/>
          </a:p>
          <a:p>
            <a:pPr marL="914400" lvl="2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lvl="1"/>
            <a:endParaRPr lang="en-US" altLang="zh-CN" sz="24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Obstacle 3: Overhead</a:t>
            </a:r>
            <a:endParaRPr kumimoji="1" lang="zh-CN" altLang="en-US" dirty="0"/>
          </a:p>
        </p:txBody>
      </p:sp>
      <p:sp>
        <p:nvSpPr>
          <p:cNvPr id="4" name="五边形 3"/>
          <p:cNvSpPr/>
          <p:nvPr/>
        </p:nvSpPr>
        <p:spPr>
          <a:xfrm>
            <a:off x="990644" y="2636912"/>
            <a:ext cx="1853164" cy="72008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Pre-processing Time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419872" y="2636912"/>
            <a:ext cx="2016224" cy="72008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New 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SpMV</a:t>
            </a:r>
            <a:r>
              <a:rPr kumimoji="1" lang="en-US" altLang="zh-CN" dirty="0" smtClean="0">
                <a:solidFill>
                  <a:srgbClr val="000000"/>
                </a:solidFill>
              </a:rPr>
              <a:t> Time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971600" y="4149079"/>
            <a:ext cx="2640023" cy="642321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</a:rPr>
              <a:t>Pre-processing Time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手杖形箭头 5"/>
          <p:cNvSpPr/>
          <p:nvPr/>
        </p:nvSpPr>
        <p:spPr>
          <a:xfrm rot="5400000">
            <a:off x="5760132" y="4113076"/>
            <a:ext cx="792088" cy="864096"/>
          </a:xfrm>
          <a:prstGeom prst="utur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9" name="手杖形箭头 8"/>
          <p:cNvSpPr/>
          <p:nvPr/>
        </p:nvSpPr>
        <p:spPr>
          <a:xfrm rot="16200000">
            <a:off x="4319972" y="4113076"/>
            <a:ext cx="792088" cy="720080"/>
          </a:xfrm>
          <a:prstGeom prst="uturnArrow">
            <a:avLst>
              <a:gd name="adj1" fmla="val 25000"/>
              <a:gd name="adj2" fmla="val 25000"/>
              <a:gd name="adj3" fmla="val 32224"/>
              <a:gd name="adj4" fmla="val 43750"/>
              <a:gd name="adj5" fmla="val 75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1" name="正偏差 10"/>
          <p:cNvSpPr/>
          <p:nvPr/>
        </p:nvSpPr>
        <p:spPr>
          <a:xfrm>
            <a:off x="3611623" y="4221088"/>
            <a:ext cx="494173" cy="432048"/>
          </a:xfrm>
          <a:prstGeom prst="mathPlus">
            <a:avLst/>
          </a:prstGeom>
          <a:solidFill>
            <a:srgbClr val="3366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正偏差 11"/>
          <p:cNvSpPr/>
          <p:nvPr/>
        </p:nvSpPr>
        <p:spPr>
          <a:xfrm>
            <a:off x="2915816" y="2780928"/>
            <a:ext cx="494173" cy="432048"/>
          </a:xfrm>
          <a:prstGeom prst="mathPlus">
            <a:avLst/>
          </a:prstGeom>
          <a:solidFill>
            <a:srgbClr val="3366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379375" y="3501008"/>
            <a:ext cx="196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Format Conversion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971600" y="1628800"/>
            <a:ext cx="1440160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>
                <a:solidFill>
                  <a:srgbClr val="000000"/>
                </a:solidFill>
              </a:rPr>
              <a:t>SpMV</a:t>
            </a:r>
            <a:r>
              <a:rPr kumimoji="1" lang="en-US" altLang="zh-CN" dirty="0" smtClean="0">
                <a:solidFill>
                  <a:srgbClr val="000000"/>
                </a:solidFill>
              </a:rPr>
              <a:t> Time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38466" y="17486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411760" y="1628800"/>
            <a:ext cx="1440160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>
                <a:solidFill>
                  <a:srgbClr val="000000"/>
                </a:solidFill>
              </a:rPr>
              <a:t>SpMV</a:t>
            </a:r>
            <a:r>
              <a:rPr kumimoji="1" lang="en-US" altLang="zh-CN" dirty="0" smtClean="0">
                <a:solidFill>
                  <a:srgbClr val="000000"/>
                </a:solidFill>
              </a:rPr>
              <a:t> Time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51920" y="1628800"/>
            <a:ext cx="1440160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>
                <a:solidFill>
                  <a:srgbClr val="000000"/>
                </a:solidFill>
              </a:rPr>
              <a:t>SpMV</a:t>
            </a:r>
            <a:r>
              <a:rPr kumimoji="1" lang="en-US" altLang="zh-CN" dirty="0" smtClean="0">
                <a:solidFill>
                  <a:srgbClr val="000000"/>
                </a:solidFill>
              </a:rPr>
              <a:t> Time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796136" y="1916832"/>
            <a:ext cx="144016" cy="1440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4644008" y="429309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Iterative </a:t>
            </a:r>
            <a:r>
              <a:rPr kumimoji="1" lang="en-US" altLang="zh-CN" dirty="0" err="1" smtClean="0"/>
              <a:t>SpMV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119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6" grpId="0" animBg="1"/>
      <p:bldP spid="9" grpId="0" animBg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altLang="zh-CN" sz="2800" dirty="0" smtClean="0"/>
              <a:t>Solution to Obstacle 1 and Obstacle 2:</a:t>
            </a:r>
          </a:p>
          <a:p>
            <a:endParaRPr lang="en-US" altLang="zh-CN" sz="2800" dirty="0"/>
          </a:p>
          <a:p>
            <a:pPr lvl="1"/>
            <a:r>
              <a:rPr lang="en-US" altLang="zh-CN" sz="2400" dirty="0" smtClean="0"/>
              <a:t>Reordering the non-zero elements</a:t>
            </a:r>
          </a:p>
          <a:p>
            <a:pPr lvl="1"/>
            <a:endParaRPr lang="en-US" altLang="zh-CN" sz="2400" dirty="0"/>
          </a:p>
          <a:p>
            <a:pPr lvl="1"/>
            <a:r>
              <a:rPr lang="en-US" altLang="zh-CN" sz="2400" dirty="0" smtClean="0"/>
              <a:t>Reordering Columns</a:t>
            </a:r>
          </a:p>
          <a:p>
            <a:pPr lvl="1"/>
            <a:endParaRPr lang="en-US" altLang="zh-CN" sz="2400" dirty="0"/>
          </a:p>
          <a:p>
            <a:pPr lvl="1"/>
            <a:r>
              <a:rPr lang="en-US" altLang="zh-CN" sz="2400" dirty="0" smtClean="0"/>
              <a:t>Reordering Rows</a:t>
            </a:r>
          </a:p>
          <a:p>
            <a:pPr lvl="1"/>
            <a:endParaRPr lang="en-US" altLang="zh-CN" sz="2400" dirty="0"/>
          </a:p>
          <a:p>
            <a:pPr lvl="1"/>
            <a:r>
              <a:rPr lang="en-US" altLang="zh-CN" sz="2400" dirty="0" smtClean="0"/>
              <a:t>Partitioning / Blocking</a:t>
            </a:r>
            <a:endParaRPr lang="en-US" altLang="zh-CN" sz="1600" dirty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lvl="1"/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97082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Obstacle 1: Cache Locality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/>
              <a:t>Given a </a:t>
            </a:r>
            <a:r>
              <a:rPr lang="en-US" altLang="zh-CN" sz="2400" i="1" dirty="0" smtClean="0"/>
              <a:t>sparse </a:t>
            </a:r>
            <a:r>
              <a:rPr lang="en-US" altLang="zh-CN" sz="2400" dirty="0" err="1" smtClean="0"/>
              <a:t>m×n</a:t>
            </a:r>
            <a:r>
              <a:rPr lang="en-US" altLang="zh-CN" sz="2400" dirty="0" smtClean="0"/>
              <a:t> matrix A and an n×1 input vector x. We consider both sequential and parallel computation of </a:t>
            </a:r>
          </a:p>
          <a:p>
            <a:pPr marL="0" indent="0" algn="ctr">
              <a:buNone/>
            </a:pPr>
            <a:r>
              <a:rPr lang="en-US" altLang="zh-CN" dirty="0"/>
              <a:t>y = A </a:t>
            </a:r>
            <a:r>
              <a:rPr lang="en-US" altLang="zh-CN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zh-CN" dirty="0"/>
              <a:t> x: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-1529405" y="29903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5" name="图片 4" descr="irregular access of 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32" y="3036788"/>
            <a:ext cx="533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2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699538" y="39380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956328"/>
              </p:ext>
            </p:extLst>
          </p:nvPr>
        </p:nvGraphicFramePr>
        <p:xfrm>
          <a:off x="1259632" y="476672"/>
          <a:ext cx="2664296" cy="2376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037"/>
                <a:gridCol w="333037"/>
                <a:gridCol w="333037"/>
                <a:gridCol w="333037"/>
                <a:gridCol w="333037"/>
                <a:gridCol w="333037"/>
                <a:gridCol w="333037"/>
                <a:gridCol w="333037"/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699454"/>
              </p:ext>
            </p:extLst>
          </p:nvPr>
        </p:nvGraphicFramePr>
        <p:xfrm>
          <a:off x="5364088" y="3826728"/>
          <a:ext cx="2736304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190221"/>
              </p:ext>
            </p:extLst>
          </p:nvPr>
        </p:nvGraphicFramePr>
        <p:xfrm>
          <a:off x="1259632" y="3759704"/>
          <a:ext cx="2736304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034015"/>
              </p:ext>
            </p:extLst>
          </p:nvPr>
        </p:nvGraphicFramePr>
        <p:xfrm>
          <a:off x="1258767" y="5361776"/>
          <a:ext cx="2736304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右箭头 18"/>
          <p:cNvSpPr/>
          <p:nvPr/>
        </p:nvSpPr>
        <p:spPr>
          <a:xfrm>
            <a:off x="4211960" y="1484784"/>
            <a:ext cx="792088" cy="360040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6660232" y="2996952"/>
            <a:ext cx="360040" cy="720080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左箭头 20"/>
          <p:cNvSpPr/>
          <p:nvPr/>
        </p:nvSpPr>
        <p:spPr>
          <a:xfrm>
            <a:off x="4211960" y="4581128"/>
            <a:ext cx="720080" cy="360040"/>
          </a:xfrm>
          <a:prstGeom prst="lef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5496" y="4221088"/>
            <a:ext cx="68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SIMD</a:t>
            </a:r>
          </a:p>
          <a:p>
            <a:r>
              <a:rPr kumimoji="1" lang="en-US" altLang="zh-CN" dirty="0" smtClean="0"/>
              <a:t>lanes</a:t>
            </a:r>
            <a:endParaRPr kumimoji="1" lang="zh-CN" altLang="en-US" dirty="0"/>
          </a:p>
        </p:txBody>
      </p:sp>
      <p:cxnSp>
        <p:nvCxnSpPr>
          <p:cNvPr id="26" name="直线连接符 25"/>
          <p:cNvCxnSpPr/>
          <p:nvPr/>
        </p:nvCxnSpPr>
        <p:spPr>
          <a:xfrm>
            <a:off x="683568" y="3789040"/>
            <a:ext cx="0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69940" y="371703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669940" y="41397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669940" y="44998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669940" y="4859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cxnSp>
        <p:nvCxnSpPr>
          <p:cNvPr id="35" name="直线箭头连接符 34"/>
          <p:cNvCxnSpPr/>
          <p:nvPr/>
        </p:nvCxnSpPr>
        <p:spPr>
          <a:xfrm>
            <a:off x="971600" y="393305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/>
          <p:cNvCxnSpPr/>
          <p:nvPr/>
        </p:nvCxnSpPr>
        <p:spPr>
          <a:xfrm>
            <a:off x="971600" y="429309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/>
          <p:cNvCxnSpPr/>
          <p:nvPr/>
        </p:nvCxnSpPr>
        <p:spPr>
          <a:xfrm>
            <a:off x="971600" y="465313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/>
          <p:cNvCxnSpPr/>
          <p:nvPr/>
        </p:nvCxnSpPr>
        <p:spPr>
          <a:xfrm>
            <a:off x="971600" y="50131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图片 38" descr="gif5新文件-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48680"/>
            <a:ext cx="2946152" cy="237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2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8" grpId="0"/>
      <p:bldP spid="29" grpId="0"/>
      <p:bldP spid="30" grpId="0"/>
      <p:bldP spid="3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44624"/>
            <a:ext cx="6048672" cy="418058"/>
          </a:xfrm>
        </p:spPr>
        <p:txBody>
          <a:bodyPr/>
          <a:lstStyle/>
          <a:p>
            <a:r>
              <a:rPr kumimoji="1" lang="en-US" altLang="zh-CN" dirty="0" smtClean="0"/>
              <a:t>Overhead</a:t>
            </a:r>
            <a:endParaRPr kumimoji="1" lang="zh-CN" altLang="en-US" dirty="0"/>
          </a:p>
        </p:txBody>
      </p:sp>
      <p:graphicFrame>
        <p:nvGraphicFramePr>
          <p:cNvPr id="6" name="内容占位符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051603"/>
              </p:ext>
            </p:extLst>
          </p:nvPr>
        </p:nvGraphicFramePr>
        <p:xfrm>
          <a:off x="1063181" y="672832"/>
          <a:ext cx="2140667" cy="811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" name="公式" r:id="rId3" imgW="1104900" imgH="419100" progId="Equation.3">
                  <p:embed/>
                </p:oleObj>
              </mc:Choice>
              <mc:Fallback>
                <p:oleObj name="公式" r:id="rId3" imgW="1104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181" y="672832"/>
                        <a:ext cx="2140667" cy="811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647462" y="609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364154" y="29265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61848" y="1772816"/>
            <a:ext cx="379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: number of iterations that are needed 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 to amortize the overhead </a:t>
            </a:r>
            <a:endParaRPr kumimoji="1" lang="zh-CN" altLang="en-US" dirty="0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31482"/>
              </p:ext>
            </p:extLst>
          </p:nvPr>
        </p:nvGraphicFramePr>
        <p:xfrm>
          <a:off x="179511" y="1844824"/>
          <a:ext cx="349753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" name="公式" r:id="rId5" imgW="215900" imgH="177800" progId="Equation.3">
                  <p:embed/>
                </p:oleObj>
              </mc:Choice>
              <mc:Fallback>
                <p:oleObj name="公式" r:id="rId5" imgW="215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1" y="1844824"/>
                        <a:ext cx="349753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123838"/>
              </p:ext>
            </p:extLst>
          </p:nvPr>
        </p:nvGraphicFramePr>
        <p:xfrm>
          <a:off x="179512" y="2492896"/>
          <a:ext cx="390901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4" name="公式" r:id="rId7" imgW="241300" imgH="177800" progId="Equation.3">
                  <p:embed/>
                </p:oleObj>
              </mc:Choice>
              <mc:Fallback>
                <p:oleObj name="公式" r:id="rId7" imgW="241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12" y="2492896"/>
                        <a:ext cx="390901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32803" y="2420888"/>
            <a:ext cx="427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: Pre-processing time of converting a matrix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  to a new format</a:t>
            </a:r>
            <a:endParaRPr kumimoji="1" lang="zh-CN" altLang="en-US" dirty="0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732514"/>
              </p:ext>
            </p:extLst>
          </p:nvPr>
        </p:nvGraphicFramePr>
        <p:xfrm>
          <a:off x="179512" y="3131676"/>
          <a:ext cx="450050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" name="公式" r:id="rId9" imgW="317500" imgH="152400" progId="Equation.3">
                  <p:embed/>
                </p:oleObj>
              </mc:Choice>
              <mc:Fallback>
                <p:oleObj name="公式" r:id="rId9" imgW="3175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512" y="3131676"/>
                        <a:ext cx="450050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532803" y="3059668"/>
            <a:ext cx="308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: </a:t>
            </a:r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time using MKL routine</a:t>
            </a:r>
            <a:endParaRPr kumimoji="1" lang="zh-CN" altLang="en-US" dirty="0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125191"/>
              </p:ext>
            </p:extLst>
          </p:nvPr>
        </p:nvGraphicFramePr>
        <p:xfrm>
          <a:off x="179512" y="3563724"/>
          <a:ext cx="365991" cy="22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6" name="公式" r:id="rId11" imgW="266700" imgH="165100" progId="Equation.3">
                  <p:embed/>
                </p:oleObj>
              </mc:Choice>
              <mc:Fallback>
                <p:oleObj name="公式" r:id="rId11" imgW="266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9512" y="3563724"/>
                        <a:ext cx="365991" cy="226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539552" y="3491716"/>
            <a:ext cx="339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: </a:t>
            </a:r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time using the new format</a:t>
            </a:r>
            <a:endParaRPr kumimoji="1"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8024" y="116633"/>
            <a:ext cx="3816424" cy="61926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028384" y="116632"/>
            <a:ext cx="504056" cy="612068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79512" y="5013176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</a:t>
            </a:r>
            <a:r>
              <a:rPr kumimoji="1" lang="en-US" altLang="zh-CN" dirty="0" smtClean="0"/>
              <a:t>he </a:t>
            </a:r>
            <a:r>
              <a:rPr kumimoji="1" lang="en-US" altLang="zh-CN" dirty="0"/>
              <a:t>least </a:t>
            </a:r>
            <a:r>
              <a:rPr kumimoji="1" lang="en-US" altLang="zh-CN" dirty="0" smtClean="0"/>
              <a:t>overhead on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90% </a:t>
            </a:r>
            <a:r>
              <a:rPr kumimoji="1" lang="en-US" altLang="zh-CN" b="1" dirty="0" smtClean="0"/>
              <a:t>scale free </a:t>
            </a:r>
            <a:r>
              <a:rPr kumimoji="1" lang="en-US" altLang="zh-CN" dirty="0" smtClean="0"/>
              <a:t>datasets</a:t>
            </a:r>
            <a:endParaRPr kumimoji="1" lang="en-US" altLang="zh-CN" dirty="0"/>
          </a:p>
          <a:p>
            <a:r>
              <a:rPr kumimoji="1" lang="en-US" altLang="zh-CN" dirty="0" smtClean="0"/>
              <a:t>The least overhead on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70</a:t>
            </a:r>
            <a:r>
              <a:rPr kumimoji="1" lang="en-US" altLang="zh-CN" b="1" dirty="0">
                <a:solidFill>
                  <a:srgbClr val="FF0000"/>
                </a:solidFill>
              </a:rPr>
              <a:t>% </a:t>
            </a:r>
            <a:r>
              <a:rPr kumimoji="1" lang="en-US" altLang="zh-CN" b="1" dirty="0" smtClean="0"/>
              <a:t>HPC</a:t>
            </a:r>
            <a:r>
              <a:rPr kumimoji="1" lang="en-US" altLang="zh-CN" dirty="0" smtClean="0"/>
              <a:t> datasets</a:t>
            </a: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59632" y="404664"/>
            <a:ext cx="6169441" cy="442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0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kumimoji="1" lang="en-US" altLang="zh-CN" dirty="0" smtClean="0"/>
              <a:t>General idea of CVR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1560" y="5013176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l"/>
            </a:pPr>
            <a:r>
              <a:rPr lang="en-US" altLang="zh-CN" sz="2800" dirty="0" smtClean="0"/>
              <a:t>Improve cache reutilization</a:t>
            </a:r>
          </a:p>
          <a:p>
            <a:pPr marL="571500" indent="-571500">
              <a:buFont typeface="Wingdings" charset="2"/>
              <a:buChar char="l"/>
            </a:pPr>
            <a:r>
              <a:rPr lang="en-US" altLang="zh-CN" sz="2800" dirty="0" smtClean="0"/>
              <a:t>Better </a:t>
            </a:r>
            <a:r>
              <a:rPr lang="en-US" altLang="zh-CN" sz="2800" dirty="0" err="1" smtClean="0"/>
              <a:t>Vectorization</a:t>
            </a:r>
            <a:endParaRPr lang="en-US" altLang="zh-CN" sz="2800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476373"/>
              </p:ext>
            </p:extLst>
          </p:nvPr>
        </p:nvGraphicFramePr>
        <p:xfrm>
          <a:off x="1822068" y="2276872"/>
          <a:ext cx="3696407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</a:tblGrid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8E8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5000"/>
                        <a:lumOff val="35000"/>
                      </a:schemeClr>
                    </a:solidFill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8E8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5000"/>
                        <a:lumOff val="35000"/>
                      </a:schemeClr>
                    </a:solidFill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8E8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5000"/>
                        <a:lumOff val="35000"/>
                      </a:schemeClr>
                    </a:solidFill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8E8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5000"/>
                        <a:lumOff val="35000"/>
                      </a:schemeClr>
                    </a:solidFill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52906"/>
              </p:ext>
            </p:extLst>
          </p:nvPr>
        </p:nvGraphicFramePr>
        <p:xfrm>
          <a:off x="1822068" y="1340768"/>
          <a:ext cx="3696407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  <a:gridCol w="336037"/>
              </a:tblGrid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580923" y="18952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453923" y="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95404" y="278092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SIMD lanes</a:t>
            </a:r>
            <a:endParaRPr kumimoji="1" lang="zh-CN" altLang="en-US" dirty="0"/>
          </a:p>
        </p:txBody>
      </p:sp>
      <p:cxnSp>
        <p:nvCxnSpPr>
          <p:cNvPr id="12" name="直线连接符 11"/>
          <p:cNvCxnSpPr/>
          <p:nvPr/>
        </p:nvCxnSpPr>
        <p:spPr>
          <a:xfrm>
            <a:off x="1259632" y="2348880"/>
            <a:ext cx="0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246004" y="22768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246004" y="26996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246004" y="3059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246004" y="341970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cxnSp>
        <p:nvCxnSpPr>
          <p:cNvPr id="17" name="直线箭头连接符 16"/>
          <p:cNvCxnSpPr/>
          <p:nvPr/>
        </p:nvCxnSpPr>
        <p:spPr>
          <a:xfrm>
            <a:off x="1547664" y="249289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/>
          <p:nvPr/>
        </p:nvCxnSpPr>
        <p:spPr>
          <a:xfrm>
            <a:off x="1547664" y="285293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/>
          <p:cNvCxnSpPr/>
          <p:nvPr/>
        </p:nvCxnSpPr>
        <p:spPr>
          <a:xfrm>
            <a:off x="1547664" y="32129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/>
          <p:cNvCxnSpPr/>
          <p:nvPr/>
        </p:nvCxnSpPr>
        <p:spPr>
          <a:xfrm>
            <a:off x="1547664" y="357301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932572"/>
              </p:ext>
            </p:extLst>
          </p:nvPr>
        </p:nvGraphicFramePr>
        <p:xfrm>
          <a:off x="6372200" y="2276872"/>
          <a:ext cx="336037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037"/>
              </a:tblGrid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5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7164288" y="3068960"/>
            <a:ext cx="1387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Reduction to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  vector 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232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Obstacle 1: Cache Locality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/>
              <a:t>Given a </a:t>
            </a:r>
            <a:r>
              <a:rPr lang="en-US" altLang="zh-CN" sz="2400" i="1" dirty="0" smtClean="0"/>
              <a:t>sparse </a:t>
            </a:r>
            <a:r>
              <a:rPr lang="en-US" altLang="zh-CN" sz="2400" dirty="0" err="1" smtClean="0"/>
              <a:t>m×n</a:t>
            </a:r>
            <a:r>
              <a:rPr lang="en-US" altLang="zh-CN" sz="2400" dirty="0" smtClean="0"/>
              <a:t> matrix A and an n×1 input vector x. We consider both sequential and parallel computation of </a:t>
            </a:r>
          </a:p>
          <a:p>
            <a:pPr marL="0" indent="0" algn="ctr">
              <a:buNone/>
            </a:pPr>
            <a:r>
              <a:rPr lang="en-US" altLang="zh-CN" dirty="0"/>
              <a:t>y = A </a:t>
            </a:r>
            <a:r>
              <a:rPr lang="en-US" altLang="zh-CN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zh-CN" dirty="0"/>
              <a:t> x: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-1529405" y="29903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663500"/>
              </p:ext>
            </p:extLst>
          </p:nvPr>
        </p:nvGraphicFramePr>
        <p:xfrm>
          <a:off x="1413823" y="3789040"/>
          <a:ext cx="295311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9"/>
                <a:gridCol w="369139"/>
                <a:gridCol w="369139"/>
                <a:gridCol w="369139"/>
                <a:gridCol w="369139"/>
                <a:gridCol w="369139"/>
                <a:gridCol w="369139"/>
                <a:gridCol w="36913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5518279" y="3990672"/>
            <a:ext cx="4320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marL="0" indent="0">
              <a:buNone/>
            </a:pPr>
            <a:r>
              <a:rPr lang="en-US" altLang="zh-CN" sz="4000" dirty="0" smtClean="0"/>
              <a:t>=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663112"/>
              </p:ext>
            </p:extLst>
          </p:nvPr>
        </p:nvGraphicFramePr>
        <p:xfrm>
          <a:off x="6310367" y="3789040"/>
          <a:ext cx="421873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73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4" name="直线箭头连接符 13"/>
          <p:cNvCxnSpPr/>
          <p:nvPr/>
        </p:nvCxnSpPr>
        <p:spPr>
          <a:xfrm>
            <a:off x="1701855" y="4365104"/>
            <a:ext cx="2520280" cy="0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263631"/>
              </p:ext>
            </p:extLst>
          </p:nvPr>
        </p:nvGraphicFramePr>
        <p:xfrm>
          <a:off x="4942215" y="3068960"/>
          <a:ext cx="369139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60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073427"/>
          </a:xfrm>
        </p:spPr>
        <p:txBody>
          <a:bodyPr/>
          <a:lstStyle/>
          <a:p>
            <a:pPr lvl="1"/>
            <a:r>
              <a:rPr kumimoji="1" lang="en-US" altLang="zh-CN" dirty="0" smtClean="0"/>
              <a:t>Knights Landing 7250</a:t>
            </a:r>
          </a:p>
          <a:p>
            <a:pPr lvl="2"/>
            <a:r>
              <a:rPr kumimoji="1" lang="en-US" altLang="zh-CN" dirty="0"/>
              <a:t>68 cores,   4 </a:t>
            </a:r>
            <a:r>
              <a:rPr kumimoji="1" lang="en-US" altLang="zh-CN" dirty="0" smtClean="0"/>
              <a:t>SMT per core, 34 MB L2 cache, AVX512</a:t>
            </a:r>
          </a:p>
          <a:p>
            <a:pPr lvl="2"/>
            <a:r>
              <a:rPr kumimoji="1" lang="en-US" altLang="zh-CN" dirty="0" smtClean="0"/>
              <a:t>16G MCDRAM  and  960G DDR4</a:t>
            </a:r>
          </a:p>
          <a:p>
            <a:pPr lvl="1"/>
            <a:r>
              <a:rPr kumimoji="1" lang="en-US" altLang="zh-CN" dirty="0" smtClean="0"/>
              <a:t>30 </a:t>
            </a:r>
            <a:r>
              <a:rPr kumimoji="1" lang="en-US" altLang="zh-CN" dirty="0"/>
              <a:t>scale-free sparse </a:t>
            </a:r>
            <a:r>
              <a:rPr kumimoji="1" lang="en-US" altLang="zh-CN" dirty="0" smtClean="0"/>
              <a:t>matrices</a:t>
            </a:r>
            <a:endParaRPr kumimoji="1" lang="en-US" altLang="zh-CN" dirty="0"/>
          </a:p>
          <a:p>
            <a:pPr lvl="2"/>
            <a:r>
              <a:rPr kumimoji="1" lang="en-US" altLang="zh-CN" dirty="0"/>
              <a:t>web-</a:t>
            </a:r>
            <a:r>
              <a:rPr kumimoji="1" lang="en-US" altLang="zh-CN" dirty="0" err="1"/>
              <a:t>google</a:t>
            </a:r>
            <a:r>
              <a:rPr kumimoji="1" lang="en-US" altLang="zh-CN" dirty="0"/>
              <a:t>, </a:t>
            </a:r>
            <a:r>
              <a:rPr kumimoji="1" lang="en-US" altLang="zh-CN" dirty="0" err="1"/>
              <a:t>facebook</a:t>
            </a:r>
            <a:r>
              <a:rPr kumimoji="1" lang="en-US" altLang="zh-CN" dirty="0"/>
              <a:t>, amazon, </a:t>
            </a:r>
            <a:r>
              <a:rPr kumimoji="1" lang="en-US" altLang="zh-CN" dirty="0" err="1"/>
              <a:t>okut</a:t>
            </a:r>
            <a:r>
              <a:rPr kumimoji="1" lang="en-US" altLang="zh-CN" dirty="0"/>
              <a:t>, IMDB, </a:t>
            </a:r>
            <a:r>
              <a:rPr kumimoji="1" lang="en-US" altLang="zh-CN" dirty="0" err="1"/>
              <a:t>youtube</a:t>
            </a:r>
            <a:r>
              <a:rPr kumimoji="1" lang="en-US" altLang="zh-CN" dirty="0"/>
              <a:t> </a:t>
            </a:r>
            <a:r>
              <a:rPr kumimoji="1" lang="mr-IN" altLang="zh-CN" dirty="0"/>
              <a:t>…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28 HPC sparse matrices</a:t>
            </a:r>
          </a:p>
          <a:p>
            <a:pPr lvl="2"/>
            <a:r>
              <a:rPr kumimoji="1" lang="en-US" altLang="zh-CN" dirty="0"/>
              <a:t>protein, </a:t>
            </a:r>
            <a:r>
              <a:rPr kumimoji="1" lang="en-US" altLang="zh-CN" dirty="0" err="1"/>
              <a:t>fullchip</a:t>
            </a:r>
            <a:r>
              <a:rPr kumimoji="1" lang="en-US" altLang="zh-CN" dirty="0"/>
              <a:t>, wind tunnel, FEM/*,  Rucci1, </a:t>
            </a:r>
            <a:r>
              <a:rPr kumimoji="1" lang="en-US" altLang="zh-CN" dirty="0" err="1"/>
              <a:t>ldoor</a:t>
            </a:r>
            <a:r>
              <a:rPr kumimoji="1" lang="en-US" altLang="zh-CN" dirty="0"/>
              <a:t> ...</a:t>
            </a:r>
          </a:p>
          <a:p>
            <a:pPr lvl="1"/>
            <a:r>
              <a:rPr kumimoji="1" lang="en-US" altLang="zh-CN" dirty="0"/>
              <a:t>Formats for Comparison</a:t>
            </a:r>
          </a:p>
          <a:p>
            <a:pPr lvl="2"/>
            <a:r>
              <a:rPr kumimoji="1" lang="en-US" altLang="zh-CN" dirty="0"/>
              <a:t>MKL(CSR), CSR-I, ESB (ICS’13), VHCC (CGO’15), CSR5 (ICS’15)</a:t>
            </a:r>
          </a:p>
          <a:p>
            <a:pPr lvl="1"/>
            <a:r>
              <a:rPr kumimoji="1" lang="en-US" altLang="zh-CN" dirty="0"/>
              <a:t>1000 runs for </a:t>
            </a:r>
            <a:r>
              <a:rPr kumimoji="1" lang="en-US" altLang="zh-CN" dirty="0" smtClean="0"/>
              <a:t>average</a:t>
            </a:r>
            <a:endParaRPr kumimoji="1" lang="en-US" altLang="zh-CN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kumimoji="1" lang="en-US" altLang="zh-CN" dirty="0" smtClean="0"/>
              <a:t>Experiments Setup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829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kumimoji="1" lang="en-US" altLang="zh-CN" dirty="0" err="1" smtClean="0"/>
              <a:t>SpMV</a:t>
            </a:r>
            <a:r>
              <a:rPr kumimoji="1" lang="en-US" altLang="zh-CN" dirty="0" smtClean="0"/>
              <a:t> performance</a:t>
            </a:r>
            <a:endParaRPr kumimoji="1" lang="zh-CN" altLang="en-US" dirty="0"/>
          </a:p>
        </p:txBody>
      </p:sp>
      <p:sp>
        <p:nvSpPr>
          <p:cNvPr id="5" name="内容占位符 3"/>
          <p:cNvSpPr txBox="1">
            <a:spLocks/>
          </p:cNvSpPr>
          <p:nvPr/>
        </p:nvSpPr>
        <p:spPr bwMode="auto">
          <a:xfrm>
            <a:off x="0" y="1484784"/>
            <a:ext cx="9036496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lvl="1"/>
            <a:r>
              <a:rPr kumimoji="1" lang="en-US" altLang="zh-CN" dirty="0" smtClean="0"/>
              <a:t>Scale-free matrices (30)</a:t>
            </a:r>
          </a:p>
          <a:p>
            <a:pPr lvl="2"/>
            <a:r>
              <a:rPr kumimoji="1" lang="en-US" altLang="zh-CN" dirty="0" smtClean="0"/>
              <a:t>Over MKL: </a:t>
            </a:r>
            <a:r>
              <a:rPr kumimoji="1" lang="en-US" altLang="zh-CN" dirty="0"/>
              <a:t>up to </a:t>
            </a:r>
            <a:r>
              <a:rPr kumimoji="1" lang="en-US" altLang="zh-CN" dirty="0" smtClean="0"/>
              <a:t>40x, average 2.84x</a:t>
            </a:r>
          </a:p>
          <a:p>
            <a:pPr lvl="2"/>
            <a:r>
              <a:rPr kumimoji="1" lang="en-US" altLang="zh-CN" dirty="0" smtClean="0"/>
              <a:t>Over the second best(CSR5): up to 1.7x, average 1.33x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HPC matrices (28)</a:t>
            </a:r>
          </a:p>
          <a:p>
            <a:pPr lvl="2"/>
            <a:r>
              <a:rPr kumimoji="1" lang="en-US" altLang="zh-CN" dirty="0" smtClean="0"/>
              <a:t>Over MKL: up to 17x, average 1.22x</a:t>
            </a:r>
          </a:p>
          <a:p>
            <a:pPr lvl="2"/>
            <a:r>
              <a:rPr kumimoji="1" lang="en-US" altLang="zh-CN" dirty="0" smtClean="0"/>
              <a:t>Over the second best(CSR5): up to 1.57x, average 1.10x</a:t>
            </a:r>
          </a:p>
        </p:txBody>
      </p:sp>
    </p:spTree>
    <p:extLst>
      <p:ext uri="{BB962C8B-B14F-4D97-AF65-F5344CB8AC3E}">
        <p14:creationId xmlns:p14="http://schemas.microsoft.com/office/powerpoint/2010/main" val="161752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Obstacle 1: Cache Locality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/>
              <a:t>Given a </a:t>
            </a:r>
            <a:r>
              <a:rPr lang="en-US" altLang="zh-CN" sz="2400" i="1" dirty="0" smtClean="0"/>
              <a:t>sparse </a:t>
            </a:r>
            <a:r>
              <a:rPr lang="en-US" altLang="zh-CN" sz="2400" dirty="0" err="1" smtClean="0"/>
              <a:t>m×n</a:t>
            </a:r>
            <a:r>
              <a:rPr lang="en-US" altLang="zh-CN" sz="2400" dirty="0" smtClean="0"/>
              <a:t> matrix A and an n×1 input vector x. We consider both sequential and parallel computation of </a:t>
            </a:r>
          </a:p>
          <a:p>
            <a:pPr marL="0" indent="0" algn="ctr">
              <a:buNone/>
            </a:pPr>
            <a:r>
              <a:rPr lang="en-US" altLang="zh-CN" dirty="0"/>
              <a:t>y = A </a:t>
            </a:r>
            <a:r>
              <a:rPr lang="en-US" altLang="zh-CN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zh-CN" dirty="0"/>
              <a:t> x: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-1529405" y="29903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15046"/>
              </p:ext>
            </p:extLst>
          </p:nvPr>
        </p:nvGraphicFramePr>
        <p:xfrm>
          <a:off x="1413823" y="3789040"/>
          <a:ext cx="295311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9"/>
                <a:gridCol w="369139"/>
                <a:gridCol w="369139"/>
                <a:gridCol w="369139"/>
                <a:gridCol w="369139"/>
                <a:gridCol w="369139"/>
                <a:gridCol w="369139"/>
                <a:gridCol w="36913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5518279" y="3990672"/>
            <a:ext cx="4320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marL="0" indent="0">
              <a:buNone/>
            </a:pPr>
            <a:r>
              <a:rPr lang="en-US" altLang="zh-CN" sz="4000" dirty="0" smtClean="0"/>
              <a:t>=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99784"/>
              </p:ext>
            </p:extLst>
          </p:nvPr>
        </p:nvGraphicFramePr>
        <p:xfrm>
          <a:off x="6310367" y="3789040"/>
          <a:ext cx="421873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73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9" name="直线箭头连接符 18"/>
          <p:cNvCxnSpPr/>
          <p:nvPr/>
        </p:nvCxnSpPr>
        <p:spPr>
          <a:xfrm>
            <a:off x="1701855" y="4725144"/>
            <a:ext cx="2520280" cy="0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363917"/>
              </p:ext>
            </p:extLst>
          </p:nvPr>
        </p:nvGraphicFramePr>
        <p:xfrm>
          <a:off x="4942215" y="3068960"/>
          <a:ext cx="369139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6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Obstacle 1</a:t>
            </a:r>
            <a:r>
              <a:rPr kumimoji="1" lang="en-US" altLang="zh-CN" dirty="0" smtClean="0"/>
              <a:t>: Poor </a:t>
            </a:r>
            <a:r>
              <a:rPr kumimoji="1" lang="en-US" altLang="zh-CN" dirty="0"/>
              <a:t>Cache Locality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/>
              <a:t>Given a </a:t>
            </a:r>
            <a:r>
              <a:rPr lang="en-US" altLang="zh-CN" sz="2400" i="1" dirty="0" smtClean="0"/>
              <a:t>sparse </a:t>
            </a:r>
            <a:r>
              <a:rPr lang="en-US" altLang="zh-CN" sz="2400" dirty="0" err="1" smtClean="0"/>
              <a:t>m×n</a:t>
            </a:r>
            <a:r>
              <a:rPr lang="en-US" altLang="zh-CN" sz="2400" dirty="0" smtClean="0"/>
              <a:t> matrix A and an n×1 input vector x. We consider both sequential and parallel computation of </a:t>
            </a:r>
          </a:p>
          <a:p>
            <a:pPr marL="0" indent="0" algn="ctr">
              <a:buNone/>
            </a:pPr>
            <a:r>
              <a:rPr lang="en-US" altLang="zh-CN" dirty="0"/>
              <a:t>y = A </a:t>
            </a:r>
            <a:r>
              <a:rPr lang="en-US" altLang="zh-CN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zh-CN" dirty="0"/>
              <a:t> x: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-1529405" y="29903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317018"/>
              </p:ext>
            </p:extLst>
          </p:nvPr>
        </p:nvGraphicFramePr>
        <p:xfrm>
          <a:off x="1413823" y="3789040"/>
          <a:ext cx="295311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9"/>
                <a:gridCol w="369139"/>
                <a:gridCol w="369139"/>
                <a:gridCol w="369139"/>
                <a:gridCol w="369139"/>
                <a:gridCol w="369139"/>
                <a:gridCol w="369139"/>
                <a:gridCol w="36913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5518279" y="3990672"/>
            <a:ext cx="4320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marL="0" indent="0">
              <a:buNone/>
            </a:pPr>
            <a:r>
              <a:rPr lang="en-US" altLang="zh-CN" sz="4000" dirty="0" smtClean="0"/>
              <a:t>=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149247"/>
              </p:ext>
            </p:extLst>
          </p:nvPr>
        </p:nvGraphicFramePr>
        <p:xfrm>
          <a:off x="6310367" y="3789040"/>
          <a:ext cx="421873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73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cxnSp>
        <p:nvCxnSpPr>
          <p:cNvPr id="19" name="直线箭头连接符 18"/>
          <p:cNvCxnSpPr/>
          <p:nvPr/>
        </p:nvCxnSpPr>
        <p:spPr>
          <a:xfrm>
            <a:off x="1701855" y="5085184"/>
            <a:ext cx="2520280" cy="0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034074"/>
              </p:ext>
            </p:extLst>
          </p:nvPr>
        </p:nvGraphicFramePr>
        <p:xfrm>
          <a:off x="4942215" y="3068960"/>
          <a:ext cx="369139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6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icro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中文内容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中文封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micro</Template>
  <TotalTime>13354</TotalTime>
  <Words>2735</Words>
  <Application>Microsoft Macintosh PowerPoint</Application>
  <PresentationFormat>全屏显示(4:3)</PresentationFormat>
  <Paragraphs>1041</Paragraphs>
  <Slides>71</Slides>
  <Notes>24</Notes>
  <HiddenSlides>6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74" baseType="lpstr">
      <vt:lpstr>micro</vt:lpstr>
      <vt:lpstr>1_中文封面</vt:lpstr>
      <vt:lpstr>公式</vt:lpstr>
      <vt:lpstr>CVR: Efficient Vectorization of SpMV  on X86 Processors</vt:lpstr>
      <vt:lpstr>Overview</vt:lpstr>
      <vt:lpstr>SpMV</vt:lpstr>
      <vt:lpstr>SpMV</vt:lpstr>
      <vt:lpstr>Application Scienarios</vt:lpstr>
      <vt:lpstr>Obstacle 1: Cache Locality</vt:lpstr>
      <vt:lpstr>Obstacle 1: Cache Locality</vt:lpstr>
      <vt:lpstr>Obstacle 1: Cache Locality</vt:lpstr>
      <vt:lpstr>Obstacle 1: Poor Cache Locality</vt:lpstr>
      <vt:lpstr>Obstacle 1: Poor Cache Locality</vt:lpstr>
      <vt:lpstr>Obstacle 1: Poor Cache Locality</vt:lpstr>
      <vt:lpstr>Obstacle 2: Vectorization</vt:lpstr>
      <vt:lpstr>Obstacle 2: Vectorization</vt:lpstr>
      <vt:lpstr>Obstacle 3: Extra Overhead</vt:lpstr>
      <vt:lpstr>Obstacle 3: Extra Overhead</vt:lpstr>
      <vt:lpstr>Motivation: Summary</vt:lpstr>
      <vt:lpstr>General idea of CVR</vt:lpstr>
      <vt:lpstr>General idea of CVR</vt:lpstr>
      <vt:lpstr>General idea of CVR</vt:lpstr>
      <vt:lpstr>General idea of CVR</vt:lpstr>
      <vt:lpstr>SpMV with CVR</vt:lpstr>
      <vt:lpstr>SpMV with CVR</vt:lpstr>
      <vt:lpstr>SpMV with CVR</vt:lpstr>
      <vt:lpstr>SpMV with CVR</vt:lpstr>
      <vt:lpstr>SpMV with CVR</vt:lpstr>
      <vt:lpstr>Experiments Setup</vt:lpstr>
      <vt:lpstr>Sparse patterns</vt:lpstr>
      <vt:lpstr>SpMV performance</vt:lpstr>
      <vt:lpstr>Cache Locality</vt:lpstr>
      <vt:lpstr>Overhead</vt:lpstr>
      <vt:lpstr>Overhead</vt:lpstr>
      <vt:lpstr>Overall performance</vt:lpstr>
      <vt:lpstr>Conclusion</vt:lpstr>
      <vt:lpstr>PowerPoint 演示文稿</vt:lpstr>
      <vt:lpstr>PowerPoint 演示文稿</vt:lpstr>
      <vt:lpstr>Vetorization</vt:lpstr>
      <vt:lpstr>Memory Reference</vt:lpstr>
      <vt:lpstr>General idea of CVR</vt:lpstr>
      <vt:lpstr>General idea of CVR</vt:lpstr>
      <vt:lpstr>General idea of CVR</vt:lpstr>
      <vt:lpstr>Design of CVR</vt:lpstr>
      <vt:lpstr>SpMV of CVR</vt:lpstr>
      <vt:lpstr>SpMV performance</vt:lpstr>
      <vt:lpstr>PowerPoint 演示文稿</vt:lpstr>
      <vt:lpstr>General idea of CVR</vt:lpstr>
      <vt:lpstr>SpMV performance</vt:lpstr>
      <vt:lpstr>Vetorization</vt:lpstr>
      <vt:lpstr>Vetorization</vt:lpstr>
      <vt:lpstr>Obstacle 2: Vectorization</vt:lpstr>
      <vt:lpstr>Introduction</vt:lpstr>
      <vt:lpstr>Existing work</vt:lpstr>
      <vt:lpstr>SpMV performance</vt:lpstr>
      <vt:lpstr>Introduction</vt:lpstr>
      <vt:lpstr>SpMV-PageRank</vt:lpstr>
      <vt:lpstr>Motivation</vt:lpstr>
      <vt:lpstr>General idea of CVR</vt:lpstr>
      <vt:lpstr>Experiments Setting</vt:lpstr>
      <vt:lpstr>Experiments: Summary</vt:lpstr>
      <vt:lpstr>PowerPoint 演示文稿</vt:lpstr>
      <vt:lpstr>Motivation</vt:lpstr>
      <vt:lpstr>Motivation</vt:lpstr>
      <vt:lpstr>Obstacle 2: Vectorization</vt:lpstr>
      <vt:lpstr>Obstacle 2: Vectorization</vt:lpstr>
      <vt:lpstr>Obstacle 3: Overhead</vt:lpstr>
      <vt:lpstr>PowerPoint 演示文稿</vt:lpstr>
      <vt:lpstr>Obstacle 1: Cache Locality</vt:lpstr>
      <vt:lpstr>PowerPoint 演示文稿</vt:lpstr>
      <vt:lpstr>Overhead</vt:lpstr>
      <vt:lpstr>General idea of CVR</vt:lpstr>
      <vt:lpstr>Experiments Setup</vt:lpstr>
      <vt:lpstr>SpMV performance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BigDataBench Methodology</dc:title>
  <dc:creator>gaowanling</dc:creator>
  <cp:lastModifiedBy>ray</cp:lastModifiedBy>
  <cp:revision>989</cp:revision>
  <dcterms:created xsi:type="dcterms:W3CDTF">2014-12-08T11:37:05Z</dcterms:created>
  <dcterms:modified xsi:type="dcterms:W3CDTF">2018-02-27T07:26:08Z</dcterms:modified>
</cp:coreProperties>
</file>